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7" r:id="rId2"/>
    <p:sldId id="258" r:id="rId3"/>
    <p:sldId id="319" r:id="rId4"/>
    <p:sldId id="259" r:id="rId5"/>
    <p:sldId id="260" r:id="rId6"/>
    <p:sldId id="267" r:id="rId7"/>
    <p:sldId id="261" r:id="rId8"/>
    <p:sldId id="256" r:id="rId9"/>
    <p:sldId id="263" r:id="rId10"/>
    <p:sldId id="321" r:id="rId11"/>
    <p:sldId id="325" r:id="rId12"/>
    <p:sldId id="264" r:id="rId13"/>
    <p:sldId id="322" r:id="rId14"/>
    <p:sldId id="265" r:id="rId15"/>
    <p:sldId id="323" r:id="rId16"/>
    <p:sldId id="262" r:id="rId17"/>
    <p:sldId id="324" r:id="rId18"/>
    <p:sldId id="320" r:id="rId19"/>
    <p:sldId id="270" r:id="rId20"/>
    <p:sldId id="272" r:id="rId21"/>
    <p:sldId id="273" r:id="rId22"/>
    <p:sldId id="306" r:id="rId23"/>
    <p:sldId id="274" r:id="rId24"/>
    <p:sldId id="275" r:id="rId25"/>
    <p:sldId id="276" r:id="rId26"/>
    <p:sldId id="327" r:id="rId27"/>
    <p:sldId id="326" r:id="rId28"/>
    <p:sldId id="310" r:id="rId29"/>
    <p:sldId id="271" r:id="rId30"/>
    <p:sldId id="268" r:id="rId31"/>
    <p:sldId id="280" r:id="rId32"/>
    <p:sldId id="282" r:id="rId33"/>
    <p:sldId id="314" r:id="rId34"/>
    <p:sldId id="315" r:id="rId35"/>
    <p:sldId id="316" r:id="rId36"/>
    <p:sldId id="328" r:id="rId37"/>
    <p:sldId id="329" r:id="rId38"/>
    <p:sldId id="317" r:id="rId39"/>
    <p:sldId id="330" r:id="rId40"/>
    <p:sldId id="331" r:id="rId41"/>
    <p:sldId id="332" r:id="rId42"/>
    <p:sldId id="318" r:id="rId43"/>
    <p:sldId id="290" r:id="rId44"/>
    <p:sldId id="333" r:id="rId45"/>
    <p:sldId id="286" r:id="rId46"/>
    <p:sldId id="337" r:id="rId47"/>
    <p:sldId id="338" r:id="rId48"/>
    <p:sldId id="297" r:id="rId49"/>
    <p:sldId id="336" r:id="rId50"/>
    <p:sldId id="334" r:id="rId51"/>
    <p:sldId id="335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66CC"/>
    <a:srgbClr val="FFFF00"/>
    <a:srgbClr val="3366FF"/>
    <a:srgbClr val="66FFFF"/>
    <a:srgbClr val="00FFFF"/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81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2.wmf"/><Relationship Id="rId5" Type="http://schemas.openxmlformats.org/officeDocument/2006/relationships/image" Target="../media/image7.wmf"/><Relationship Id="rId4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4ACDD5-C473-4FB6-8CCB-2A6E165CE72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73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F27A81-3B1B-4BEE-8516-33A76A2A1B0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F980A-6CA8-40B4-9ACF-7AE86990D5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09C54-93D2-4B90-AC6D-76364E5F95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FEDB7-5937-466F-85F6-8BF8AA75F1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B59A3AA-B812-4465-9D86-4BDC570A81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AEE97-0782-4383-9F07-7F51086687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68E58-699A-4685-8294-7D6A7FC4D9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77B03-56A6-4C65-912A-F99941178C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DD20F-CE07-4347-9B08-909BBEC26A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94D4F-8FC7-475B-A282-B2E342D05C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AB361-8C45-4950-B3B8-0219A10745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C925D-4D5C-4944-A3CA-B8DC105928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EAAA0-86AD-4C77-AA44-857DD13B95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5B31E7E-229F-4797-8F39-EAA2C4A59B9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6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Relationship Id="rId9" Type="http://schemas.openxmlformats.org/officeDocument/2006/relationships/oleObject" Target="../embeddings/oleObject33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Relationship Id="rId9" Type="http://schemas.openxmlformats.org/officeDocument/2006/relationships/oleObject" Target="../embeddings/oleObject40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Relationship Id="rId9" Type="http://schemas.openxmlformats.org/officeDocument/2006/relationships/oleObject" Target="../embeddings/oleObject47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50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4.bin"/><Relationship Id="rId5" Type="http://schemas.openxmlformats.org/officeDocument/2006/relationships/oleObject" Target="../embeddings/oleObject53.bin"/><Relationship Id="rId4" Type="http://schemas.openxmlformats.org/officeDocument/2006/relationships/oleObject" Target="../embeddings/oleObject52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04800" y="1119188"/>
            <a:ext cx="8602663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b="1"/>
              <a:t> Normal Load (Axial load):  Load is perpendicular to the </a:t>
            </a:r>
          </a:p>
          <a:p>
            <a:r>
              <a:rPr lang="en-US" b="1"/>
              <a:t>           supporting material.</a:t>
            </a:r>
          </a:p>
          <a:p>
            <a:r>
              <a:rPr lang="en-US" b="1"/>
              <a:t>         - Tension Load:  As the ends of material are pulled apart</a:t>
            </a:r>
          </a:p>
          <a:p>
            <a:r>
              <a:rPr lang="en-US" b="1"/>
              <a:t>            to make the material longer, the load is called a tension </a:t>
            </a:r>
          </a:p>
          <a:p>
            <a:r>
              <a:rPr lang="en-US" b="1"/>
              <a:t>            load.</a:t>
            </a:r>
          </a:p>
          <a:p>
            <a:r>
              <a:rPr lang="en-US" b="1"/>
              <a:t>         - Compression Load:  As the ends of material are pushed in</a:t>
            </a:r>
          </a:p>
          <a:p>
            <a:r>
              <a:rPr lang="en-US" b="1"/>
              <a:t>            to make the material smaller, the load is called </a:t>
            </a:r>
          </a:p>
          <a:p>
            <a:r>
              <a:rPr lang="en-US" b="1"/>
              <a:t>            a compression load.</a:t>
            </a:r>
          </a:p>
        </p:txBody>
      </p:sp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1752600" y="4648200"/>
            <a:ext cx="4267200" cy="838200"/>
            <a:chOff x="1104" y="2928"/>
            <a:chExt cx="2688" cy="528"/>
          </a:xfrm>
        </p:grpSpPr>
        <p:grpSp>
          <p:nvGrpSpPr>
            <p:cNvPr id="3078" name="Group 6"/>
            <p:cNvGrpSpPr>
              <a:grpSpLocks/>
            </p:cNvGrpSpPr>
            <p:nvPr/>
          </p:nvGrpSpPr>
          <p:grpSpPr bwMode="auto">
            <a:xfrm>
              <a:off x="1536" y="2928"/>
              <a:ext cx="1776" cy="528"/>
              <a:chOff x="1392" y="3168"/>
              <a:chExt cx="1776" cy="528"/>
            </a:xfrm>
          </p:grpSpPr>
          <p:sp>
            <p:nvSpPr>
              <p:cNvPr id="3079" name="Rectangle 7"/>
              <p:cNvSpPr>
                <a:spLocks noChangeArrowheads="1"/>
              </p:cNvSpPr>
              <p:nvPr/>
            </p:nvSpPr>
            <p:spPr bwMode="auto">
              <a:xfrm>
                <a:off x="1632" y="3312"/>
                <a:ext cx="1344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" name="Rectangle 8"/>
              <p:cNvSpPr>
                <a:spLocks noChangeArrowheads="1"/>
              </p:cNvSpPr>
              <p:nvPr/>
            </p:nvSpPr>
            <p:spPr bwMode="auto">
              <a:xfrm>
                <a:off x="1392" y="3168"/>
                <a:ext cx="240" cy="52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" name="Rectangle 9"/>
              <p:cNvSpPr>
                <a:spLocks noChangeArrowheads="1"/>
              </p:cNvSpPr>
              <p:nvPr/>
            </p:nvSpPr>
            <p:spPr bwMode="auto">
              <a:xfrm>
                <a:off x="2928" y="3168"/>
                <a:ext cx="240" cy="52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82" name="Line 10"/>
            <p:cNvSpPr>
              <a:spLocks noChangeShapeType="1"/>
            </p:cNvSpPr>
            <p:nvPr/>
          </p:nvSpPr>
          <p:spPr bwMode="auto">
            <a:xfrm flipH="1">
              <a:off x="1104" y="3168"/>
              <a:ext cx="43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Line 11"/>
            <p:cNvSpPr>
              <a:spLocks noChangeShapeType="1"/>
            </p:cNvSpPr>
            <p:nvPr/>
          </p:nvSpPr>
          <p:spPr bwMode="auto">
            <a:xfrm>
              <a:off x="3312" y="3168"/>
              <a:ext cx="48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2438400" y="5638800"/>
            <a:ext cx="2819400" cy="838200"/>
            <a:chOff x="1392" y="3168"/>
            <a:chExt cx="1776" cy="528"/>
          </a:xfrm>
        </p:grpSpPr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1632" y="3312"/>
              <a:ext cx="1344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6" name="Rectangle 14"/>
            <p:cNvSpPr>
              <a:spLocks noChangeArrowheads="1"/>
            </p:cNvSpPr>
            <p:nvPr/>
          </p:nvSpPr>
          <p:spPr bwMode="auto">
            <a:xfrm>
              <a:off x="1392" y="3168"/>
              <a:ext cx="240" cy="5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7" name="Rectangle 15"/>
            <p:cNvSpPr>
              <a:spLocks noChangeArrowheads="1"/>
            </p:cNvSpPr>
            <p:nvPr/>
          </p:nvSpPr>
          <p:spPr bwMode="auto">
            <a:xfrm>
              <a:off x="2928" y="3168"/>
              <a:ext cx="240" cy="5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88" name="Line 16"/>
          <p:cNvSpPr>
            <a:spLocks noChangeShapeType="1"/>
          </p:cNvSpPr>
          <p:nvPr/>
        </p:nvSpPr>
        <p:spPr bwMode="auto">
          <a:xfrm flipH="1">
            <a:off x="1752600" y="60198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5257800" y="6019800"/>
            <a:ext cx="76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6384925" y="4765675"/>
            <a:ext cx="120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/>
              <a:t>Tension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6232525" y="5756275"/>
            <a:ext cx="182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/>
              <a:t>Compression</a:t>
            </a:r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1066800" y="76200"/>
            <a:ext cx="6923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latin typeface="Arial" charset="0"/>
              </a:rPr>
              <a:t>5.1 Classifying  Loads on Materials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reeform 2"/>
          <p:cNvSpPr>
            <a:spLocks/>
          </p:cNvSpPr>
          <p:nvPr/>
        </p:nvSpPr>
        <p:spPr bwMode="auto">
          <a:xfrm>
            <a:off x="1752600" y="1828800"/>
            <a:ext cx="5257800" cy="4191000"/>
          </a:xfrm>
          <a:custGeom>
            <a:avLst/>
            <a:gdLst/>
            <a:ahLst/>
            <a:cxnLst>
              <a:cxn ang="0">
                <a:pos x="0" y="2640"/>
              </a:cxn>
              <a:cxn ang="0">
                <a:pos x="288" y="1008"/>
              </a:cxn>
              <a:cxn ang="0">
                <a:pos x="336" y="816"/>
              </a:cxn>
              <a:cxn ang="0">
                <a:pos x="528" y="432"/>
              </a:cxn>
              <a:cxn ang="0">
                <a:pos x="960" y="192"/>
              </a:cxn>
              <a:cxn ang="0">
                <a:pos x="1920" y="0"/>
              </a:cxn>
              <a:cxn ang="0">
                <a:pos x="2640" y="192"/>
              </a:cxn>
              <a:cxn ang="0">
                <a:pos x="3312" y="720"/>
              </a:cxn>
            </a:cxnLst>
            <a:rect l="0" t="0" r="r" b="b"/>
            <a:pathLst>
              <a:path w="3312" h="2640">
                <a:moveTo>
                  <a:pt x="0" y="2640"/>
                </a:moveTo>
                <a:cubicBezTo>
                  <a:pt x="116" y="1976"/>
                  <a:pt x="232" y="1312"/>
                  <a:pt x="288" y="1008"/>
                </a:cubicBezTo>
                <a:cubicBezTo>
                  <a:pt x="344" y="704"/>
                  <a:pt x="296" y="912"/>
                  <a:pt x="336" y="816"/>
                </a:cubicBezTo>
                <a:cubicBezTo>
                  <a:pt x="376" y="720"/>
                  <a:pt x="424" y="536"/>
                  <a:pt x="528" y="432"/>
                </a:cubicBezTo>
                <a:cubicBezTo>
                  <a:pt x="632" y="328"/>
                  <a:pt x="728" y="264"/>
                  <a:pt x="960" y="192"/>
                </a:cubicBezTo>
                <a:cubicBezTo>
                  <a:pt x="1192" y="120"/>
                  <a:pt x="1640" y="0"/>
                  <a:pt x="1920" y="0"/>
                </a:cubicBezTo>
                <a:cubicBezTo>
                  <a:pt x="2200" y="0"/>
                  <a:pt x="2408" y="72"/>
                  <a:pt x="2640" y="192"/>
                </a:cubicBezTo>
                <a:cubicBezTo>
                  <a:pt x="2872" y="312"/>
                  <a:pt x="3092" y="516"/>
                  <a:pt x="3312" y="72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2438400" y="152400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 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4191000" y="2098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7046" name="Line 6"/>
          <p:cNvSpPr>
            <a:spLocks noChangeShapeType="1"/>
          </p:cNvSpPr>
          <p:nvPr/>
        </p:nvSpPr>
        <p:spPr bwMode="auto">
          <a:xfrm>
            <a:off x="1768475" y="6019800"/>
            <a:ext cx="518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047" name="Line 7"/>
          <p:cNvSpPr>
            <a:spLocks noChangeShapeType="1"/>
          </p:cNvSpPr>
          <p:nvPr/>
        </p:nvSpPr>
        <p:spPr bwMode="auto">
          <a:xfrm flipV="1">
            <a:off x="2225675" y="33528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048" name="Line 8"/>
          <p:cNvSpPr>
            <a:spLocks noChangeShapeType="1"/>
          </p:cNvSpPr>
          <p:nvPr/>
        </p:nvSpPr>
        <p:spPr bwMode="auto">
          <a:xfrm>
            <a:off x="1828800" y="33528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049" name="Line 9"/>
          <p:cNvSpPr>
            <a:spLocks noChangeShapeType="1"/>
          </p:cNvSpPr>
          <p:nvPr/>
        </p:nvSpPr>
        <p:spPr bwMode="auto">
          <a:xfrm flipH="1">
            <a:off x="1676400" y="1295400"/>
            <a:ext cx="914400" cy="5410200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050" name="Line 10"/>
          <p:cNvSpPr>
            <a:spLocks noChangeShapeType="1"/>
          </p:cNvSpPr>
          <p:nvPr/>
        </p:nvSpPr>
        <p:spPr bwMode="auto">
          <a:xfrm flipH="1">
            <a:off x="4206875" y="1295400"/>
            <a:ext cx="746125" cy="4724400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4038600" y="6172200"/>
            <a:ext cx="2584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Strain (    ) (e/Lo)</a:t>
            </a:r>
          </a:p>
        </p:txBody>
      </p:sp>
      <p:sp>
        <p:nvSpPr>
          <p:cNvPr id="87052" name="Text Box 12"/>
          <p:cNvSpPr txBox="1">
            <a:spLocks noChangeArrowheads="1"/>
          </p:cNvSpPr>
          <p:nvPr/>
        </p:nvSpPr>
        <p:spPr bwMode="auto">
          <a:xfrm>
            <a:off x="4343400" y="5638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87053" name="Text Box 13"/>
          <p:cNvSpPr txBox="1">
            <a:spLocks noChangeArrowheads="1"/>
          </p:cNvSpPr>
          <p:nvPr/>
        </p:nvSpPr>
        <p:spPr bwMode="auto">
          <a:xfrm>
            <a:off x="1295400" y="579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87054" name="Text Box 14"/>
          <p:cNvSpPr txBox="1">
            <a:spLocks noChangeArrowheads="1"/>
          </p:cNvSpPr>
          <p:nvPr/>
        </p:nvSpPr>
        <p:spPr bwMode="auto">
          <a:xfrm>
            <a:off x="2286000" y="3276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87055" name="Text Box 15"/>
          <p:cNvSpPr txBox="1">
            <a:spLocks noChangeArrowheads="1"/>
          </p:cNvSpPr>
          <p:nvPr/>
        </p:nvSpPr>
        <p:spPr bwMode="auto">
          <a:xfrm>
            <a:off x="4953000" y="144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87056" name="Text Box 16"/>
          <p:cNvSpPr txBox="1">
            <a:spLocks noChangeArrowheads="1"/>
          </p:cNvSpPr>
          <p:nvPr/>
        </p:nvSpPr>
        <p:spPr bwMode="auto">
          <a:xfrm>
            <a:off x="7162800" y="2895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87057" name="Oval 17"/>
          <p:cNvSpPr>
            <a:spLocks noChangeArrowheads="1"/>
          </p:cNvSpPr>
          <p:nvPr/>
        </p:nvSpPr>
        <p:spPr bwMode="auto">
          <a:xfrm>
            <a:off x="4130675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58" name="Oval 18"/>
          <p:cNvSpPr>
            <a:spLocks noChangeArrowheads="1"/>
          </p:cNvSpPr>
          <p:nvPr/>
        </p:nvSpPr>
        <p:spPr bwMode="auto">
          <a:xfrm>
            <a:off x="1692275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59" name="Oval 19"/>
          <p:cNvSpPr>
            <a:spLocks noChangeArrowheads="1"/>
          </p:cNvSpPr>
          <p:nvPr/>
        </p:nvSpPr>
        <p:spPr bwMode="auto">
          <a:xfrm>
            <a:off x="2149475" y="3276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60" name="Oval 20"/>
          <p:cNvSpPr>
            <a:spLocks noChangeArrowheads="1"/>
          </p:cNvSpPr>
          <p:nvPr/>
        </p:nvSpPr>
        <p:spPr bwMode="auto">
          <a:xfrm>
            <a:off x="4800600" y="1752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61" name="Oval 21"/>
          <p:cNvSpPr>
            <a:spLocks noChangeArrowheads="1"/>
          </p:cNvSpPr>
          <p:nvPr/>
        </p:nvSpPr>
        <p:spPr bwMode="auto">
          <a:xfrm>
            <a:off x="6950075" y="2971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62" name="Text Box 22"/>
          <p:cNvSpPr txBox="1">
            <a:spLocks noChangeArrowheads="1"/>
          </p:cNvSpPr>
          <p:nvPr/>
        </p:nvSpPr>
        <p:spPr bwMode="auto">
          <a:xfrm rot="-5488897">
            <a:off x="380207" y="4112419"/>
            <a:ext cx="197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Stress  (F/A)</a:t>
            </a:r>
          </a:p>
        </p:txBody>
      </p:sp>
      <p:sp>
        <p:nvSpPr>
          <p:cNvPr id="87063" name="Line 23"/>
          <p:cNvSpPr>
            <a:spLocks noChangeShapeType="1"/>
          </p:cNvSpPr>
          <p:nvPr/>
        </p:nvSpPr>
        <p:spPr bwMode="auto">
          <a:xfrm>
            <a:off x="1371600" y="5486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064" name="Line 24"/>
          <p:cNvSpPr>
            <a:spLocks noChangeShapeType="1"/>
          </p:cNvSpPr>
          <p:nvPr/>
        </p:nvSpPr>
        <p:spPr bwMode="auto">
          <a:xfrm flipH="1">
            <a:off x="2209800" y="5486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065" name="Text Box 25"/>
          <p:cNvSpPr txBox="1">
            <a:spLocks noChangeArrowheads="1"/>
          </p:cNvSpPr>
          <p:nvPr/>
        </p:nvSpPr>
        <p:spPr bwMode="auto">
          <a:xfrm>
            <a:off x="2514600" y="5029200"/>
            <a:ext cx="1139825" cy="822325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Elastic </a:t>
            </a:r>
          </a:p>
          <a:p>
            <a:r>
              <a:rPr lang="en-US" b="1">
                <a:solidFill>
                  <a:srgbClr val="FFFF00"/>
                </a:solidFill>
              </a:rPr>
              <a:t>Region</a:t>
            </a:r>
          </a:p>
        </p:txBody>
      </p:sp>
      <p:sp>
        <p:nvSpPr>
          <p:cNvPr id="87066" name="Line 26"/>
          <p:cNvSpPr>
            <a:spLocks noChangeShapeType="1"/>
          </p:cNvSpPr>
          <p:nvPr/>
        </p:nvSpPr>
        <p:spPr bwMode="auto">
          <a:xfrm>
            <a:off x="2225675" y="42672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067" name="Text Box 27"/>
          <p:cNvSpPr txBox="1">
            <a:spLocks noChangeArrowheads="1"/>
          </p:cNvSpPr>
          <p:nvPr/>
        </p:nvSpPr>
        <p:spPr bwMode="auto">
          <a:xfrm>
            <a:off x="2759075" y="3810000"/>
            <a:ext cx="1098550" cy="822325"/>
          </a:xfrm>
          <a:prstGeom prst="rect">
            <a:avLst/>
          </a:prstGeom>
          <a:solidFill>
            <a:srgbClr val="FF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Plastic</a:t>
            </a:r>
          </a:p>
          <a:p>
            <a:r>
              <a:rPr lang="en-US" b="1">
                <a:solidFill>
                  <a:srgbClr val="FFFF00"/>
                </a:solidFill>
              </a:rPr>
              <a:t>Region</a:t>
            </a:r>
          </a:p>
        </p:txBody>
      </p:sp>
      <p:sp>
        <p:nvSpPr>
          <p:cNvPr id="87068" name="Text Box 28"/>
          <p:cNvSpPr txBox="1">
            <a:spLocks noChangeArrowheads="1"/>
          </p:cNvSpPr>
          <p:nvPr/>
        </p:nvSpPr>
        <p:spPr bwMode="auto">
          <a:xfrm>
            <a:off x="4953000" y="2209800"/>
            <a:ext cx="15890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Strain</a:t>
            </a:r>
          </a:p>
          <a:p>
            <a:r>
              <a:rPr lang="en-US" b="1"/>
              <a:t>Hardening</a:t>
            </a:r>
          </a:p>
        </p:txBody>
      </p:sp>
      <p:sp>
        <p:nvSpPr>
          <p:cNvPr id="87069" name="Text Box 29"/>
          <p:cNvSpPr txBox="1">
            <a:spLocks noChangeArrowheads="1"/>
          </p:cNvSpPr>
          <p:nvPr/>
        </p:nvSpPr>
        <p:spPr bwMode="auto">
          <a:xfrm>
            <a:off x="7086600" y="2514600"/>
            <a:ext cx="1333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Fracture</a:t>
            </a:r>
          </a:p>
        </p:txBody>
      </p:sp>
      <p:sp>
        <p:nvSpPr>
          <p:cNvPr id="87070" name="Line 30"/>
          <p:cNvSpPr>
            <a:spLocks noChangeShapeType="1"/>
          </p:cNvSpPr>
          <p:nvPr/>
        </p:nvSpPr>
        <p:spPr bwMode="auto">
          <a:xfrm flipH="1">
            <a:off x="1828800" y="18288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071" name="Text Box 31"/>
          <p:cNvSpPr txBox="1">
            <a:spLocks noChangeArrowheads="1"/>
          </p:cNvSpPr>
          <p:nvPr/>
        </p:nvSpPr>
        <p:spPr bwMode="auto">
          <a:xfrm>
            <a:off x="228600" y="990600"/>
            <a:ext cx="1066800" cy="10795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/>
              <a:t>ultimate</a:t>
            </a:r>
          </a:p>
          <a:p>
            <a:pPr>
              <a:lnSpc>
                <a:spcPct val="80000"/>
              </a:lnSpc>
            </a:pPr>
            <a:r>
              <a:rPr lang="en-US" sz="2000"/>
              <a:t>tensile strength</a:t>
            </a:r>
          </a:p>
          <a:p>
            <a:pPr>
              <a:lnSpc>
                <a:spcPct val="80000"/>
              </a:lnSpc>
            </a:pPr>
            <a:endParaRPr lang="en-US" sz="2000"/>
          </a:p>
        </p:txBody>
      </p:sp>
      <p:sp>
        <p:nvSpPr>
          <p:cNvPr id="87072" name="Line 32"/>
          <p:cNvSpPr>
            <a:spLocks noChangeShapeType="1"/>
          </p:cNvSpPr>
          <p:nvPr/>
        </p:nvSpPr>
        <p:spPr bwMode="auto">
          <a:xfrm flipV="1">
            <a:off x="4876800" y="1905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073" name="Line 33"/>
          <p:cNvSpPr>
            <a:spLocks noChangeShapeType="1"/>
          </p:cNvSpPr>
          <p:nvPr/>
        </p:nvSpPr>
        <p:spPr bwMode="auto">
          <a:xfrm flipV="1">
            <a:off x="1752600" y="1371600"/>
            <a:ext cx="0" cy="457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074" name="Text Box 34"/>
          <p:cNvSpPr txBox="1">
            <a:spLocks noChangeArrowheads="1"/>
          </p:cNvSpPr>
          <p:nvPr/>
        </p:nvSpPr>
        <p:spPr bwMode="auto">
          <a:xfrm rot="-4693875">
            <a:off x="1499394" y="2215357"/>
            <a:ext cx="1271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Slope=</a:t>
            </a:r>
            <a:r>
              <a:rPr lang="en-US" b="1">
                <a:latin typeface="Arial" charset="0"/>
              </a:rPr>
              <a:t>E</a:t>
            </a:r>
          </a:p>
        </p:txBody>
      </p:sp>
      <p:sp>
        <p:nvSpPr>
          <p:cNvPr id="87075" name="Oval 35"/>
          <p:cNvSpPr>
            <a:spLocks noChangeArrowheads="1"/>
          </p:cNvSpPr>
          <p:nvPr/>
        </p:nvSpPr>
        <p:spPr bwMode="auto">
          <a:xfrm>
            <a:off x="1676400" y="1752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76" name="Oval 36"/>
          <p:cNvSpPr>
            <a:spLocks noChangeArrowheads="1"/>
          </p:cNvSpPr>
          <p:nvPr/>
        </p:nvSpPr>
        <p:spPr bwMode="auto">
          <a:xfrm>
            <a:off x="1676400" y="3276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77" name="Text Box 37"/>
          <p:cNvSpPr txBox="1">
            <a:spLocks noChangeArrowheads="1"/>
          </p:cNvSpPr>
          <p:nvPr/>
        </p:nvSpPr>
        <p:spPr bwMode="auto">
          <a:xfrm>
            <a:off x="5257800" y="3581400"/>
            <a:ext cx="3624263" cy="223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u="sng">
                <a:solidFill>
                  <a:srgbClr val="3366FF"/>
                </a:solidFill>
              </a:rPr>
              <a:t>Elastic region</a:t>
            </a:r>
          </a:p>
          <a:p>
            <a:r>
              <a:rPr lang="en-US" sz="2000"/>
              <a:t>  slope=Young’s(elastic) modulus</a:t>
            </a:r>
          </a:p>
          <a:p>
            <a:r>
              <a:rPr lang="en-US" sz="2000"/>
              <a:t>  yield strength</a:t>
            </a:r>
          </a:p>
          <a:p>
            <a:r>
              <a:rPr lang="en-US" sz="2000" u="sng">
                <a:solidFill>
                  <a:srgbClr val="FF0000"/>
                </a:solidFill>
              </a:rPr>
              <a:t>Plastic region</a:t>
            </a:r>
          </a:p>
          <a:p>
            <a:r>
              <a:rPr lang="en-US" sz="2000"/>
              <a:t>  ultimate tensile strength</a:t>
            </a:r>
          </a:p>
          <a:p>
            <a:r>
              <a:rPr lang="en-US" sz="2000"/>
              <a:t>  strain hardening</a:t>
            </a:r>
          </a:p>
          <a:p>
            <a:r>
              <a:rPr lang="en-US" sz="2000"/>
              <a:t>  fracture</a:t>
            </a:r>
          </a:p>
        </p:txBody>
      </p:sp>
      <p:sp>
        <p:nvSpPr>
          <p:cNvPr id="87078" name="Text Box 38"/>
          <p:cNvSpPr txBox="1">
            <a:spLocks noChangeArrowheads="1"/>
          </p:cNvSpPr>
          <p:nvPr/>
        </p:nvSpPr>
        <p:spPr bwMode="auto">
          <a:xfrm>
            <a:off x="6705600" y="1447800"/>
            <a:ext cx="1157288" cy="4667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necking</a:t>
            </a:r>
          </a:p>
        </p:txBody>
      </p:sp>
      <p:sp>
        <p:nvSpPr>
          <p:cNvPr id="87079" name="Line 39"/>
          <p:cNvSpPr>
            <a:spLocks noChangeShapeType="1"/>
          </p:cNvSpPr>
          <p:nvPr/>
        </p:nvSpPr>
        <p:spPr bwMode="auto">
          <a:xfrm flipH="1">
            <a:off x="6248400" y="19050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080" name="Oval 40"/>
          <p:cNvSpPr>
            <a:spLocks noChangeArrowheads="1"/>
          </p:cNvSpPr>
          <p:nvPr/>
        </p:nvSpPr>
        <p:spPr bwMode="auto">
          <a:xfrm>
            <a:off x="2133600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7081" name="Object 4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87081" name="Equation" r:id="rId3" imgW="114120" imgH="215640" progId="Equation.3">
              <p:embed/>
            </p:oleObj>
          </a:graphicData>
        </a:graphic>
      </p:graphicFrame>
      <p:sp>
        <p:nvSpPr>
          <p:cNvPr id="87082" name="Text Box 42"/>
          <p:cNvSpPr txBox="1">
            <a:spLocks noChangeArrowheads="1"/>
          </p:cNvSpPr>
          <p:nvPr/>
        </p:nvSpPr>
        <p:spPr bwMode="auto">
          <a:xfrm>
            <a:off x="152400" y="2514600"/>
            <a:ext cx="1066800" cy="8350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/>
              <a:t>yield</a:t>
            </a:r>
          </a:p>
          <a:p>
            <a:pPr>
              <a:lnSpc>
                <a:spcPct val="80000"/>
              </a:lnSpc>
            </a:pPr>
            <a:r>
              <a:rPr lang="en-US" sz="2000"/>
              <a:t>strength</a:t>
            </a:r>
          </a:p>
          <a:p>
            <a:pPr>
              <a:lnSpc>
                <a:spcPct val="80000"/>
              </a:lnSpc>
            </a:pPr>
            <a:endParaRPr lang="en-US" sz="2000"/>
          </a:p>
        </p:txBody>
      </p:sp>
      <p:sp>
        <p:nvSpPr>
          <p:cNvPr id="87083" name="Line 43"/>
          <p:cNvSpPr>
            <a:spLocks noChangeShapeType="1"/>
          </p:cNvSpPr>
          <p:nvPr/>
        </p:nvSpPr>
        <p:spPr bwMode="auto">
          <a:xfrm>
            <a:off x="1219200" y="2971800"/>
            <a:ext cx="457200" cy="381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084" name="Line 44"/>
          <p:cNvSpPr>
            <a:spLocks noChangeShapeType="1"/>
          </p:cNvSpPr>
          <p:nvPr/>
        </p:nvSpPr>
        <p:spPr bwMode="auto">
          <a:xfrm>
            <a:off x="1295400" y="1676400"/>
            <a:ext cx="381000" cy="152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87085" name="Object 45"/>
          <p:cNvGraphicFramePr>
            <a:graphicFrameLocks noChangeAspect="1"/>
          </p:cNvGraphicFramePr>
          <p:nvPr/>
        </p:nvGraphicFramePr>
        <p:xfrm>
          <a:off x="457200" y="1600200"/>
          <a:ext cx="685800" cy="493713"/>
        </p:xfrm>
        <a:graphic>
          <a:graphicData uri="http://schemas.openxmlformats.org/presentationml/2006/ole">
            <p:oleObj spid="_x0000_s87085" name="Equation" r:id="rId4" imgW="317160" imgH="228600" progId="Equation.3">
              <p:embed/>
            </p:oleObj>
          </a:graphicData>
        </a:graphic>
      </p:graphicFrame>
      <p:graphicFrame>
        <p:nvGraphicFramePr>
          <p:cNvPr id="87086" name="Object 46"/>
          <p:cNvGraphicFramePr>
            <a:graphicFrameLocks noChangeAspect="1"/>
          </p:cNvGraphicFramePr>
          <p:nvPr/>
        </p:nvGraphicFramePr>
        <p:xfrm>
          <a:off x="457200" y="2895600"/>
          <a:ext cx="411163" cy="520700"/>
        </p:xfrm>
        <a:graphic>
          <a:graphicData uri="http://schemas.openxmlformats.org/presentationml/2006/ole">
            <p:oleObj spid="_x0000_s87086" name="Equation" r:id="rId5" imgW="190440" imgH="241200" progId="Equation.3">
              <p:embed/>
            </p:oleObj>
          </a:graphicData>
        </a:graphic>
      </p:graphicFrame>
      <p:grpSp>
        <p:nvGrpSpPr>
          <p:cNvPr id="87087" name="Group 47"/>
          <p:cNvGrpSpPr>
            <a:grpSpLocks/>
          </p:cNvGrpSpPr>
          <p:nvPr/>
        </p:nvGrpSpPr>
        <p:grpSpPr bwMode="auto">
          <a:xfrm>
            <a:off x="0" y="5486400"/>
            <a:ext cx="1143000" cy="1100138"/>
            <a:chOff x="0" y="3456"/>
            <a:chExt cx="720" cy="693"/>
          </a:xfrm>
        </p:grpSpPr>
        <p:graphicFrame>
          <p:nvGraphicFramePr>
            <p:cNvPr id="87088" name="Object 48"/>
            <p:cNvGraphicFramePr>
              <a:graphicFrameLocks noChangeAspect="1"/>
            </p:cNvGraphicFramePr>
            <p:nvPr/>
          </p:nvGraphicFramePr>
          <p:xfrm>
            <a:off x="0" y="3456"/>
            <a:ext cx="720" cy="253"/>
          </p:xfrm>
          <a:graphic>
            <a:graphicData uri="http://schemas.openxmlformats.org/presentationml/2006/ole">
              <p:oleObj spid="_x0000_s87088" name="Equation" r:id="rId6" imgW="507960" imgH="177480" progId="Equation.3">
                <p:embed/>
              </p:oleObj>
            </a:graphicData>
          </a:graphic>
        </p:graphicFrame>
        <p:graphicFrame>
          <p:nvGraphicFramePr>
            <p:cNvPr id="87089" name="Object 49"/>
            <p:cNvGraphicFramePr>
              <a:graphicFrameLocks noChangeAspect="1"/>
            </p:cNvGraphicFramePr>
            <p:nvPr/>
          </p:nvGraphicFramePr>
          <p:xfrm>
            <a:off x="240" y="3696"/>
            <a:ext cx="480" cy="453"/>
          </p:xfrm>
          <a:graphic>
            <a:graphicData uri="http://schemas.openxmlformats.org/presentationml/2006/ole">
              <p:oleObj spid="_x0000_s87089" name="Equation" r:id="rId7" imgW="419040" imgH="393480" progId="Equation.3">
                <p:embed/>
              </p:oleObj>
            </a:graphicData>
          </a:graphic>
        </p:graphicFrame>
      </p:grpSp>
      <p:sp>
        <p:nvSpPr>
          <p:cNvPr id="87090" name="Freeform 50"/>
          <p:cNvSpPr>
            <a:spLocks/>
          </p:cNvSpPr>
          <p:nvPr/>
        </p:nvSpPr>
        <p:spPr bwMode="auto">
          <a:xfrm>
            <a:off x="1143000" y="5410200"/>
            <a:ext cx="914400" cy="4572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92" y="240"/>
              </a:cxn>
              <a:cxn ang="0">
                <a:pos x="480" y="144"/>
              </a:cxn>
              <a:cxn ang="0">
                <a:pos x="576" y="0"/>
              </a:cxn>
            </a:cxnLst>
            <a:rect l="0" t="0" r="r" b="b"/>
            <a:pathLst>
              <a:path w="576" h="288">
                <a:moveTo>
                  <a:pt x="0" y="288"/>
                </a:moveTo>
                <a:cubicBezTo>
                  <a:pt x="56" y="276"/>
                  <a:pt x="112" y="264"/>
                  <a:pt x="192" y="240"/>
                </a:cubicBezTo>
                <a:cubicBezTo>
                  <a:pt x="272" y="216"/>
                  <a:pt x="416" y="184"/>
                  <a:pt x="480" y="144"/>
                </a:cubicBezTo>
                <a:cubicBezTo>
                  <a:pt x="544" y="104"/>
                  <a:pt x="560" y="52"/>
                  <a:pt x="576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87091" name="Object 51"/>
          <p:cNvGraphicFramePr>
            <a:graphicFrameLocks noChangeAspect="1"/>
          </p:cNvGraphicFramePr>
          <p:nvPr/>
        </p:nvGraphicFramePr>
        <p:xfrm>
          <a:off x="5181600" y="6248400"/>
          <a:ext cx="341313" cy="374650"/>
        </p:xfrm>
        <a:graphic>
          <a:graphicData uri="http://schemas.openxmlformats.org/presentationml/2006/ole">
            <p:oleObj spid="_x0000_s87091" name="Equation" r:id="rId8" imgW="126720" imgH="139680" progId="Equation.3">
              <p:embed/>
            </p:oleObj>
          </a:graphicData>
        </a:graphic>
      </p:graphicFrame>
      <p:graphicFrame>
        <p:nvGraphicFramePr>
          <p:cNvPr id="87092" name="Object 52"/>
          <p:cNvGraphicFramePr>
            <a:graphicFrameLocks noChangeAspect="1"/>
          </p:cNvGraphicFramePr>
          <p:nvPr/>
        </p:nvGraphicFramePr>
        <p:xfrm>
          <a:off x="1981200" y="6159500"/>
          <a:ext cx="1217613" cy="698500"/>
        </p:xfrm>
        <a:graphic>
          <a:graphicData uri="http://schemas.openxmlformats.org/presentationml/2006/ole">
            <p:oleObj spid="_x0000_s87092" name="Equation" r:id="rId9" imgW="774360" imgH="444240" progId="Equation.3">
              <p:embed/>
            </p:oleObj>
          </a:graphicData>
        </a:graphic>
      </p:graphicFrame>
      <p:sp>
        <p:nvSpPr>
          <p:cNvPr id="87093" name="Line 53"/>
          <p:cNvSpPr>
            <a:spLocks noChangeShapeType="1"/>
          </p:cNvSpPr>
          <p:nvPr/>
        </p:nvSpPr>
        <p:spPr bwMode="auto">
          <a:xfrm flipH="1" flipV="1">
            <a:off x="1752600" y="6400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094" name="Text Box 54"/>
          <p:cNvSpPr txBox="1">
            <a:spLocks noChangeArrowheads="1"/>
          </p:cNvSpPr>
          <p:nvPr/>
        </p:nvSpPr>
        <p:spPr bwMode="auto">
          <a:xfrm>
            <a:off x="1981200" y="76200"/>
            <a:ext cx="511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latin typeface="Arial" charset="0"/>
              </a:rPr>
              <a:t>Stress-Strain  Diagram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533400" y="2117725"/>
            <a:ext cx="842645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- The strain, or elongation over a unit length, will behave linearly (as in </a:t>
            </a:r>
          </a:p>
          <a:p>
            <a:r>
              <a:rPr lang="en-US" sz="2000" b="1"/>
              <a:t>y=mx +b) and thus predictable.</a:t>
            </a:r>
          </a:p>
          <a:p>
            <a:endParaRPr lang="en-US" sz="2000" b="1"/>
          </a:p>
          <a:p>
            <a:pPr>
              <a:buFontTx/>
              <a:buChar char="-"/>
            </a:pPr>
            <a:r>
              <a:rPr lang="en-US" sz="2000" b="1"/>
              <a:t>The material will return to its original shape (Point 1) once an applied load </a:t>
            </a:r>
          </a:p>
          <a:p>
            <a:r>
              <a:rPr lang="en-US" sz="2000" b="1"/>
              <a:t>is removed.</a:t>
            </a:r>
          </a:p>
          <a:p>
            <a:endParaRPr lang="en-US" sz="2000" b="1"/>
          </a:p>
          <a:p>
            <a:r>
              <a:rPr lang="en-US" sz="2000" b="1"/>
              <a:t>- The stress within the material is less than what is required to create a </a:t>
            </a:r>
          </a:p>
          <a:p>
            <a:r>
              <a:rPr lang="en-US" sz="2000" b="1"/>
              <a:t>plastic behavior (deform or stretch significantly without increasing stress).</a:t>
            </a:r>
          </a:p>
          <a:p>
            <a:endParaRPr lang="en-US" sz="2000"/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898525" y="451008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228600" y="1524000"/>
            <a:ext cx="4056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u="sng"/>
              <a:t>The ELASTIC Range Means</a:t>
            </a:r>
            <a:r>
              <a:rPr lang="en-US" b="1"/>
              <a:t>: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1981200" y="76200"/>
            <a:ext cx="511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latin typeface="Arial" charset="0"/>
              </a:rPr>
              <a:t>Stress-Strain  Diagram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438400" y="152400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 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641725" y="1565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81000" y="1074738"/>
            <a:ext cx="8542338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Plastic Region</a:t>
            </a:r>
            <a:r>
              <a:rPr lang="en-US" sz="2800" b="1">
                <a:solidFill>
                  <a:srgbClr val="FF0000"/>
                </a:solidFill>
              </a:rPr>
              <a:t> (Point 2 –3)</a:t>
            </a:r>
          </a:p>
          <a:p>
            <a:pPr>
              <a:lnSpc>
                <a:spcPct val="130000"/>
              </a:lnSpc>
            </a:pPr>
            <a:r>
              <a:rPr lang="en-US" sz="2800" b="1"/>
              <a:t>    - If the material is loaded beyond the yield strength,</a:t>
            </a:r>
          </a:p>
          <a:p>
            <a:pPr>
              <a:lnSpc>
                <a:spcPct val="130000"/>
              </a:lnSpc>
            </a:pPr>
            <a:r>
              <a:rPr lang="en-US" sz="2800" b="1"/>
              <a:t>      the material will not return to its original shape </a:t>
            </a:r>
          </a:p>
          <a:p>
            <a:pPr>
              <a:lnSpc>
                <a:spcPct val="130000"/>
              </a:lnSpc>
            </a:pPr>
            <a:r>
              <a:rPr lang="en-US" sz="2800" b="1"/>
              <a:t>       after unloading.</a:t>
            </a:r>
          </a:p>
          <a:p>
            <a:pPr>
              <a:lnSpc>
                <a:spcPct val="130000"/>
              </a:lnSpc>
            </a:pPr>
            <a:r>
              <a:rPr lang="en-US" sz="2800" b="1"/>
              <a:t>    - It will have some permanent deformation.</a:t>
            </a:r>
          </a:p>
          <a:p>
            <a:pPr>
              <a:lnSpc>
                <a:spcPct val="130000"/>
              </a:lnSpc>
            </a:pPr>
            <a:r>
              <a:rPr lang="en-US" sz="2800" b="1"/>
              <a:t>    - If the material is unloaded at Point 3, the curve will</a:t>
            </a:r>
          </a:p>
          <a:p>
            <a:pPr>
              <a:lnSpc>
                <a:spcPct val="130000"/>
              </a:lnSpc>
            </a:pPr>
            <a:r>
              <a:rPr lang="en-US" sz="2800" b="1"/>
              <a:t>       proceed from Point 3 to Point 4. The slope will be </a:t>
            </a:r>
          </a:p>
          <a:p>
            <a:pPr>
              <a:lnSpc>
                <a:spcPct val="130000"/>
              </a:lnSpc>
            </a:pPr>
            <a:r>
              <a:rPr lang="en-US" sz="2800" b="1"/>
              <a:t>       the as the slope between Point 1 and 2.</a:t>
            </a:r>
          </a:p>
          <a:p>
            <a:pPr>
              <a:lnSpc>
                <a:spcPct val="130000"/>
              </a:lnSpc>
            </a:pPr>
            <a:r>
              <a:rPr lang="en-US" sz="2800" b="1"/>
              <a:t>    - The distance between Point 1 and 4 indicates the </a:t>
            </a:r>
          </a:p>
          <a:p>
            <a:pPr>
              <a:lnSpc>
                <a:spcPct val="130000"/>
              </a:lnSpc>
            </a:pPr>
            <a:r>
              <a:rPr lang="en-US" sz="2800" b="1"/>
              <a:t>       amount of permanent deformation.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981200" y="76200"/>
            <a:ext cx="511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latin typeface="Arial" charset="0"/>
              </a:rPr>
              <a:t>Stress-Strain  Diagram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reeform 2"/>
          <p:cNvSpPr>
            <a:spLocks/>
          </p:cNvSpPr>
          <p:nvPr/>
        </p:nvSpPr>
        <p:spPr bwMode="auto">
          <a:xfrm>
            <a:off x="1752600" y="1828800"/>
            <a:ext cx="5257800" cy="4191000"/>
          </a:xfrm>
          <a:custGeom>
            <a:avLst/>
            <a:gdLst/>
            <a:ahLst/>
            <a:cxnLst>
              <a:cxn ang="0">
                <a:pos x="0" y="2640"/>
              </a:cxn>
              <a:cxn ang="0">
                <a:pos x="288" y="1008"/>
              </a:cxn>
              <a:cxn ang="0">
                <a:pos x="336" y="816"/>
              </a:cxn>
              <a:cxn ang="0">
                <a:pos x="528" y="432"/>
              </a:cxn>
              <a:cxn ang="0">
                <a:pos x="960" y="192"/>
              </a:cxn>
              <a:cxn ang="0">
                <a:pos x="1920" y="0"/>
              </a:cxn>
              <a:cxn ang="0">
                <a:pos x="2640" y="192"/>
              </a:cxn>
              <a:cxn ang="0">
                <a:pos x="3312" y="720"/>
              </a:cxn>
            </a:cxnLst>
            <a:rect l="0" t="0" r="r" b="b"/>
            <a:pathLst>
              <a:path w="3312" h="2640">
                <a:moveTo>
                  <a:pt x="0" y="2640"/>
                </a:moveTo>
                <a:cubicBezTo>
                  <a:pt x="116" y="1976"/>
                  <a:pt x="232" y="1312"/>
                  <a:pt x="288" y="1008"/>
                </a:cubicBezTo>
                <a:cubicBezTo>
                  <a:pt x="344" y="704"/>
                  <a:pt x="296" y="912"/>
                  <a:pt x="336" y="816"/>
                </a:cubicBezTo>
                <a:cubicBezTo>
                  <a:pt x="376" y="720"/>
                  <a:pt x="424" y="536"/>
                  <a:pt x="528" y="432"/>
                </a:cubicBezTo>
                <a:cubicBezTo>
                  <a:pt x="632" y="328"/>
                  <a:pt x="728" y="264"/>
                  <a:pt x="960" y="192"/>
                </a:cubicBezTo>
                <a:cubicBezTo>
                  <a:pt x="1192" y="120"/>
                  <a:pt x="1640" y="0"/>
                  <a:pt x="1920" y="0"/>
                </a:cubicBezTo>
                <a:cubicBezTo>
                  <a:pt x="2200" y="0"/>
                  <a:pt x="2408" y="72"/>
                  <a:pt x="2640" y="192"/>
                </a:cubicBezTo>
                <a:cubicBezTo>
                  <a:pt x="2872" y="312"/>
                  <a:pt x="3092" y="516"/>
                  <a:pt x="3312" y="72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2438400" y="152400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 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4191000" y="2098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8070" name="Line 6"/>
          <p:cNvSpPr>
            <a:spLocks noChangeShapeType="1"/>
          </p:cNvSpPr>
          <p:nvPr/>
        </p:nvSpPr>
        <p:spPr bwMode="auto">
          <a:xfrm>
            <a:off x="1768475" y="6019800"/>
            <a:ext cx="518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 flipV="1">
            <a:off x="2225675" y="33528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072" name="Line 8"/>
          <p:cNvSpPr>
            <a:spLocks noChangeShapeType="1"/>
          </p:cNvSpPr>
          <p:nvPr/>
        </p:nvSpPr>
        <p:spPr bwMode="auto">
          <a:xfrm>
            <a:off x="1828800" y="33528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073" name="Line 9"/>
          <p:cNvSpPr>
            <a:spLocks noChangeShapeType="1"/>
          </p:cNvSpPr>
          <p:nvPr/>
        </p:nvSpPr>
        <p:spPr bwMode="auto">
          <a:xfrm flipH="1">
            <a:off x="1676400" y="1295400"/>
            <a:ext cx="914400" cy="5410200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074" name="Line 10"/>
          <p:cNvSpPr>
            <a:spLocks noChangeShapeType="1"/>
          </p:cNvSpPr>
          <p:nvPr/>
        </p:nvSpPr>
        <p:spPr bwMode="auto">
          <a:xfrm flipH="1">
            <a:off x="4206875" y="1295400"/>
            <a:ext cx="746125" cy="4724400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4038600" y="6172200"/>
            <a:ext cx="2584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Strain (    ) (e/Lo)</a:t>
            </a:r>
          </a:p>
        </p:txBody>
      </p:sp>
      <p:sp>
        <p:nvSpPr>
          <p:cNvPr id="88076" name="Text Box 12"/>
          <p:cNvSpPr txBox="1">
            <a:spLocks noChangeArrowheads="1"/>
          </p:cNvSpPr>
          <p:nvPr/>
        </p:nvSpPr>
        <p:spPr bwMode="auto">
          <a:xfrm>
            <a:off x="4343400" y="5638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1295400" y="579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88078" name="Text Box 14"/>
          <p:cNvSpPr txBox="1">
            <a:spLocks noChangeArrowheads="1"/>
          </p:cNvSpPr>
          <p:nvPr/>
        </p:nvSpPr>
        <p:spPr bwMode="auto">
          <a:xfrm>
            <a:off x="2286000" y="3276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88079" name="Text Box 15"/>
          <p:cNvSpPr txBox="1">
            <a:spLocks noChangeArrowheads="1"/>
          </p:cNvSpPr>
          <p:nvPr/>
        </p:nvSpPr>
        <p:spPr bwMode="auto">
          <a:xfrm>
            <a:off x="4953000" y="144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88080" name="Text Box 16"/>
          <p:cNvSpPr txBox="1">
            <a:spLocks noChangeArrowheads="1"/>
          </p:cNvSpPr>
          <p:nvPr/>
        </p:nvSpPr>
        <p:spPr bwMode="auto">
          <a:xfrm>
            <a:off x="7162800" y="2895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88081" name="Oval 17"/>
          <p:cNvSpPr>
            <a:spLocks noChangeArrowheads="1"/>
          </p:cNvSpPr>
          <p:nvPr/>
        </p:nvSpPr>
        <p:spPr bwMode="auto">
          <a:xfrm>
            <a:off x="4130675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82" name="Oval 18"/>
          <p:cNvSpPr>
            <a:spLocks noChangeArrowheads="1"/>
          </p:cNvSpPr>
          <p:nvPr/>
        </p:nvSpPr>
        <p:spPr bwMode="auto">
          <a:xfrm>
            <a:off x="1692275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83" name="Oval 19"/>
          <p:cNvSpPr>
            <a:spLocks noChangeArrowheads="1"/>
          </p:cNvSpPr>
          <p:nvPr/>
        </p:nvSpPr>
        <p:spPr bwMode="auto">
          <a:xfrm>
            <a:off x="2149475" y="3276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84" name="Oval 20"/>
          <p:cNvSpPr>
            <a:spLocks noChangeArrowheads="1"/>
          </p:cNvSpPr>
          <p:nvPr/>
        </p:nvSpPr>
        <p:spPr bwMode="auto">
          <a:xfrm>
            <a:off x="4800600" y="1752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85" name="Oval 21"/>
          <p:cNvSpPr>
            <a:spLocks noChangeArrowheads="1"/>
          </p:cNvSpPr>
          <p:nvPr/>
        </p:nvSpPr>
        <p:spPr bwMode="auto">
          <a:xfrm>
            <a:off x="6950075" y="2971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86" name="Text Box 22"/>
          <p:cNvSpPr txBox="1">
            <a:spLocks noChangeArrowheads="1"/>
          </p:cNvSpPr>
          <p:nvPr/>
        </p:nvSpPr>
        <p:spPr bwMode="auto">
          <a:xfrm rot="-5488897">
            <a:off x="380207" y="4112419"/>
            <a:ext cx="197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Stress  (F/A)</a:t>
            </a:r>
          </a:p>
        </p:txBody>
      </p:sp>
      <p:sp>
        <p:nvSpPr>
          <p:cNvPr id="88087" name="Line 23"/>
          <p:cNvSpPr>
            <a:spLocks noChangeShapeType="1"/>
          </p:cNvSpPr>
          <p:nvPr/>
        </p:nvSpPr>
        <p:spPr bwMode="auto">
          <a:xfrm>
            <a:off x="1371600" y="5486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088" name="Line 24"/>
          <p:cNvSpPr>
            <a:spLocks noChangeShapeType="1"/>
          </p:cNvSpPr>
          <p:nvPr/>
        </p:nvSpPr>
        <p:spPr bwMode="auto">
          <a:xfrm flipH="1">
            <a:off x="2209800" y="5486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089" name="Text Box 25"/>
          <p:cNvSpPr txBox="1">
            <a:spLocks noChangeArrowheads="1"/>
          </p:cNvSpPr>
          <p:nvPr/>
        </p:nvSpPr>
        <p:spPr bwMode="auto">
          <a:xfrm>
            <a:off x="2514600" y="5029200"/>
            <a:ext cx="1139825" cy="822325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Elastic </a:t>
            </a:r>
          </a:p>
          <a:p>
            <a:r>
              <a:rPr lang="en-US" b="1">
                <a:solidFill>
                  <a:srgbClr val="FFFF00"/>
                </a:solidFill>
              </a:rPr>
              <a:t>Region</a:t>
            </a:r>
          </a:p>
        </p:txBody>
      </p:sp>
      <p:sp>
        <p:nvSpPr>
          <p:cNvPr id="88090" name="Line 26"/>
          <p:cNvSpPr>
            <a:spLocks noChangeShapeType="1"/>
          </p:cNvSpPr>
          <p:nvPr/>
        </p:nvSpPr>
        <p:spPr bwMode="auto">
          <a:xfrm>
            <a:off x="2225675" y="42672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091" name="Text Box 27"/>
          <p:cNvSpPr txBox="1">
            <a:spLocks noChangeArrowheads="1"/>
          </p:cNvSpPr>
          <p:nvPr/>
        </p:nvSpPr>
        <p:spPr bwMode="auto">
          <a:xfrm>
            <a:off x="2759075" y="3810000"/>
            <a:ext cx="1098550" cy="822325"/>
          </a:xfrm>
          <a:prstGeom prst="rect">
            <a:avLst/>
          </a:prstGeom>
          <a:solidFill>
            <a:srgbClr val="FF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Plastic</a:t>
            </a:r>
          </a:p>
          <a:p>
            <a:r>
              <a:rPr lang="en-US" b="1">
                <a:solidFill>
                  <a:srgbClr val="FFFF00"/>
                </a:solidFill>
              </a:rPr>
              <a:t>Region</a:t>
            </a:r>
          </a:p>
        </p:txBody>
      </p:sp>
      <p:sp>
        <p:nvSpPr>
          <p:cNvPr id="88092" name="Text Box 28"/>
          <p:cNvSpPr txBox="1">
            <a:spLocks noChangeArrowheads="1"/>
          </p:cNvSpPr>
          <p:nvPr/>
        </p:nvSpPr>
        <p:spPr bwMode="auto">
          <a:xfrm>
            <a:off x="4953000" y="2209800"/>
            <a:ext cx="15890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Strain</a:t>
            </a:r>
          </a:p>
          <a:p>
            <a:r>
              <a:rPr lang="en-US" b="1"/>
              <a:t>Hardening</a:t>
            </a:r>
          </a:p>
        </p:txBody>
      </p:sp>
      <p:sp>
        <p:nvSpPr>
          <p:cNvPr id="88093" name="Text Box 29"/>
          <p:cNvSpPr txBox="1">
            <a:spLocks noChangeArrowheads="1"/>
          </p:cNvSpPr>
          <p:nvPr/>
        </p:nvSpPr>
        <p:spPr bwMode="auto">
          <a:xfrm>
            <a:off x="7086600" y="2514600"/>
            <a:ext cx="1333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Fracture</a:t>
            </a:r>
          </a:p>
        </p:txBody>
      </p:sp>
      <p:sp>
        <p:nvSpPr>
          <p:cNvPr id="88094" name="Line 30"/>
          <p:cNvSpPr>
            <a:spLocks noChangeShapeType="1"/>
          </p:cNvSpPr>
          <p:nvPr/>
        </p:nvSpPr>
        <p:spPr bwMode="auto">
          <a:xfrm flipH="1">
            <a:off x="1828800" y="18288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095" name="Text Box 31"/>
          <p:cNvSpPr txBox="1">
            <a:spLocks noChangeArrowheads="1"/>
          </p:cNvSpPr>
          <p:nvPr/>
        </p:nvSpPr>
        <p:spPr bwMode="auto">
          <a:xfrm>
            <a:off x="228600" y="990600"/>
            <a:ext cx="1066800" cy="10795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/>
              <a:t>ultimate</a:t>
            </a:r>
          </a:p>
          <a:p>
            <a:pPr>
              <a:lnSpc>
                <a:spcPct val="80000"/>
              </a:lnSpc>
            </a:pPr>
            <a:r>
              <a:rPr lang="en-US" sz="2000"/>
              <a:t>tensile strength</a:t>
            </a:r>
          </a:p>
          <a:p>
            <a:pPr>
              <a:lnSpc>
                <a:spcPct val="80000"/>
              </a:lnSpc>
            </a:pPr>
            <a:endParaRPr lang="en-US" sz="2000"/>
          </a:p>
        </p:txBody>
      </p:sp>
      <p:sp>
        <p:nvSpPr>
          <p:cNvPr id="88096" name="Line 32"/>
          <p:cNvSpPr>
            <a:spLocks noChangeShapeType="1"/>
          </p:cNvSpPr>
          <p:nvPr/>
        </p:nvSpPr>
        <p:spPr bwMode="auto">
          <a:xfrm flipV="1">
            <a:off x="4876800" y="1905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097" name="Line 33"/>
          <p:cNvSpPr>
            <a:spLocks noChangeShapeType="1"/>
          </p:cNvSpPr>
          <p:nvPr/>
        </p:nvSpPr>
        <p:spPr bwMode="auto">
          <a:xfrm flipV="1">
            <a:off x="1752600" y="1371600"/>
            <a:ext cx="0" cy="457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098" name="Text Box 34"/>
          <p:cNvSpPr txBox="1">
            <a:spLocks noChangeArrowheads="1"/>
          </p:cNvSpPr>
          <p:nvPr/>
        </p:nvSpPr>
        <p:spPr bwMode="auto">
          <a:xfrm rot="-4693875">
            <a:off x="1499394" y="2215357"/>
            <a:ext cx="1271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Slope=</a:t>
            </a:r>
            <a:r>
              <a:rPr lang="en-US" b="1">
                <a:latin typeface="Arial" charset="0"/>
              </a:rPr>
              <a:t>E</a:t>
            </a:r>
          </a:p>
        </p:txBody>
      </p:sp>
      <p:sp>
        <p:nvSpPr>
          <p:cNvPr id="88099" name="Oval 35"/>
          <p:cNvSpPr>
            <a:spLocks noChangeArrowheads="1"/>
          </p:cNvSpPr>
          <p:nvPr/>
        </p:nvSpPr>
        <p:spPr bwMode="auto">
          <a:xfrm>
            <a:off x="1676400" y="1752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100" name="Oval 36"/>
          <p:cNvSpPr>
            <a:spLocks noChangeArrowheads="1"/>
          </p:cNvSpPr>
          <p:nvPr/>
        </p:nvSpPr>
        <p:spPr bwMode="auto">
          <a:xfrm>
            <a:off x="1676400" y="3276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101" name="Text Box 37"/>
          <p:cNvSpPr txBox="1">
            <a:spLocks noChangeArrowheads="1"/>
          </p:cNvSpPr>
          <p:nvPr/>
        </p:nvSpPr>
        <p:spPr bwMode="auto">
          <a:xfrm>
            <a:off x="5257800" y="3581400"/>
            <a:ext cx="3624263" cy="223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u="sng">
                <a:solidFill>
                  <a:srgbClr val="3366FF"/>
                </a:solidFill>
              </a:rPr>
              <a:t>Elastic region</a:t>
            </a:r>
          </a:p>
          <a:p>
            <a:r>
              <a:rPr lang="en-US" sz="2000"/>
              <a:t>  slope=Young’s(elastic) modulus</a:t>
            </a:r>
          </a:p>
          <a:p>
            <a:r>
              <a:rPr lang="en-US" sz="2000"/>
              <a:t>  yield strength</a:t>
            </a:r>
          </a:p>
          <a:p>
            <a:r>
              <a:rPr lang="en-US" sz="2000" u="sng">
                <a:solidFill>
                  <a:srgbClr val="FF0000"/>
                </a:solidFill>
              </a:rPr>
              <a:t>Plastic region</a:t>
            </a:r>
          </a:p>
          <a:p>
            <a:r>
              <a:rPr lang="en-US" sz="2000"/>
              <a:t>  ultimate tensile strength</a:t>
            </a:r>
          </a:p>
          <a:p>
            <a:r>
              <a:rPr lang="en-US" sz="2000"/>
              <a:t>  strain hardening</a:t>
            </a:r>
          </a:p>
          <a:p>
            <a:r>
              <a:rPr lang="en-US" sz="2000"/>
              <a:t>  fracture</a:t>
            </a:r>
          </a:p>
        </p:txBody>
      </p:sp>
      <p:sp>
        <p:nvSpPr>
          <p:cNvPr id="88102" name="Text Box 38"/>
          <p:cNvSpPr txBox="1">
            <a:spLocks noChangeArrowheads="1"/>
          </p:cNvSpPr>
          <p:nvPr/>
        </p:nvSpPr>
        <p:spPr bwMode="auto">
          <a:xfrm>
            <a:off x="6705600" y="1447800"/>
            <a:ext cx="1157288" cy="4667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necking</a:t>
            </a:r>
          </a:p>
        </p:txBody>
      </p:sp>
      <p:sp>
        <p:nvSpPr>
          <p:cNvPr id="88103" name="Line 39"/>
          <p:cNvSpPr>
            <a:spLocks noChangeShapeType="1"/>
          </p:cNvSpPr>
          <p:nvPr/>
        </p:nvSpPr>
        <p:spPr bwMode="auto">
          <a:xfrm flipH="1">
            <a:off x="6248400" y="19050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104" name="Oval 40"/>
          <p:cNvSpPr>
            <a:spLocks noChangeArrowheads="1"/>
          </p:cNvSpPr>
          <p:nvPr/>
        </p:nvSpPr>
        <p:spPr bwMode="auto">
          <a:xfrm>
            <a:off x="2133600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8105" name="Object 4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88105" name="Equation" r:id="rId3" imgW="114120" imgH="215640" progId="Equation.3">
              <p:embed/>
            </p:oleObj>
          </a:graphicData>
        </a:graphic>
      </p:graphicFrame>
      <p:sp>
        <p:nvSpPr>
          <p:cNvPr id="88106" name="Text Box 42"/>
          <p:cNvSpPr txBox="1">
            <a:spLocks noChangeArrowheads="1"/>
          </p:cNvSpPr>
          <p:nvPr/>
        </p:nvSpPr>
        <p:spPr bwMode="auto">
          <a:xfrm>
            <a:off x="152400" y="2514600"/>
            <a:ext cx="1066800" cy="8350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/>
              <a:t>yield</a:t>
            </a:r>
          </a:p>
          <a:p>
            <a:pPr>
              <a:lnSpc>
                <a:spcPct val="80000"/>
              </a:lnSpc>
            </a:pPr>
            <a:r>
              <a:rPr lang="en-US" sz="2000"/>
              <a:t>strength</a:t>
            </a:r>
          </a:p>
          <a:p>
            <a:pPr>
              <a:lnSpc>
                <a:spcPct val="80000"/>
              </a:lnSpc>
            </a:pPr>
            <a:endParaRPr lang="en-US" sz="2000"/>
          </a:p>
        </p:txBody>
      </p:sp>
      <p:sp>
        <p:nvSpPr>
          <p:cNvPr id="88107" name="Line 43"/>
          <p:cNvSpPr>
            <a:spLocks noChangeShapeType="1"/>
          </p:cNvSpPr>
          <p:nvPr/>
        </p:nvSpPr>
        <p:spPr bwMode="auto">
          <a:xfrm>
            <a:off x="1219200" y="2971800"/>
            <a:ext cx="457200" cy="381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108" name="Line 44"/>
          <p:cNvSpPr>
            <a:spLocks noChangeShapeType="1"/>
          </p:cNvSpPr>
          <p:nvPr/>
        </p:nvSpPr>
        <p:spPr bwMode="auto">
          <a:xfrm>
            <a:off x="1295400" y="1676400"/>
            <a:ext cx="381000" cy="152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88109" name="Object 45"/>
          <p:cNvGraphicFramePr>
            <a:graphicFrameLocks noChangeAspect="1"/>
          </p:cNvGraphicFramePr>
          <p:nvPr/>
        </p:nvGraphicFramePr>
        <p:xfrm>
          <a:off x="457200" y="1600200"/>
          <a:ext cx="685800" cy="493713"/>
        </p:xfrm>
        <a:graphic>
          <a:graphicData uri="http://schemas.openxmlformats.org/presentationml/2006/ole">
            <p:oleObj spid="_x0000_s88109" name="Equation" r:id="rId4" imgW="317160" imgH="228600" progId="Equation.3">
              <p:embed/>
            </p:oleObj>
          </a:graphicData>
        </a:graphic>
      </p:graphicFrame>
      <p:graphicFrame>
        <p:nvGraphicFramePr>
          <p:cNvPr id="88110" name="Object 46"/>
          <p:cNvGraphicFramePr>
            <a:graphicFrameLocks noChangeAspect="1"/>
          </p:cNvGraphicFramePr>
          <p:nvPr/>
        </p:nvGraphicFramePr>
        <p:xfrm>
          <a:off x="457200" y="2895600"/>
          <a:ext cx="411163" cy="520700"/>
        </p:xfrm>
        <a:graphic>
          <a:graphicData uri="http://schemas.openxmlformats.org/presentationml/2006/ole">
            <p:oleObj spid="_x0000_s88110" name="Equation" r:id="rId5" imgW="190440" imgH="241200" progId="Equation.3">
              <p:embed/>
            </p:oleObj>
          </a:graphicData>
        </a:graphic>
      </p:graphicFrame>
      <p:grpSp>
        <p:nvGrpSpPr>
          <p:cNvPr id="88111" name="Group 47"/>
          <p:cNvGrpSpPr>
            <a:grpSpLocks/>
          </p:cNvGrpSpPr>
          <p:nvPr/>
        </p:nvGrpSpPr>
        <p:grpSpPr bwMode="auto">
          <a:xfrm>
            <a:off x="0" y="5486400"/>
            <a:ext cx="1143000" cy="1100138"/>
            <a:chOff x="0" y="3456"/>
            <a:chExt cx="720" cy="693"/>
          </a:xfrm>
        </p:grpSpPr>
        <p:graphicFrame>
          <p:nvGraphicFramePr>
            <p:cNvPr id="88112" name="Object 48"/>
            <p:cNvGraphicFramePr>
              <a:graphicFrameLocks noChangeAspect="1"/>
            </p:cNvGraphicFramePr>
            <p:nvPr/>
          </p:nvGraphicFramePr>
          <p:xfrm>
            <a:off x="0" y="3456"/>
            <a:ext cx="720" cy="253"/>
          </p:xfrm>
          <a:graphic>
            <a:graphicData uri="http://schemas.openxmlformats.org/presentationml/2006/ole">
              <p:oleObj spid="_x0000_s88112" name="Equation" r:id="rId6" imgW="507960" imgH="177480" progId="Equation.3">
                <p:embed/>
              </p:oleObj>
            </a:graphicData>
          </a:graphic>
        </p:graphicFrame>
        <p:graphicFrame>
          <p:nvGraphicFramePr>
            <p:cNvPr id="88113" name="Object 49"/>
            <p:cNvGraphicFramePr>
              <a:graphicFrameLocks noChangeAspect="1"/>
            </p:cNvGraphicFramePr>
            <p:nvPr/>
          </p:nvGraphicFramePr>
          <p:xfrm>
            <a:off x="240" y="3696"/>
            <a:ext cx="480" cy="453"/>
          </p:xfrm>
          <a:graphic>
            <a:graphicData uri="http://schemas.openxmlformats.org/presentationml/2006/ole">
              <p:oleObj spid="_x0000_s88113" name="Equation" r:id="rId7" imgW="419040" imgH="393480" progId="Equation.3">
                <p:embed/>
              </p:oleObj>
            </a:graphicData>
          </a:graphic>
        </p:graphicFrame>
      </p:grpSp>
      <p:sp>
        <p:nvSpPr>
          <p:cNvPr id="88114" name="Freeform 50"/>
          <p:cNvSpPr>
            <a:spLocks/>
          </p:cNvSpPr>
          <p:nvPr/>
        </p:nvSpPr>
        <p:spPr bwMode="auto">
          <a:xfrm>
            <a:off x="1143000" y="5410200"/>
            <a:ext cx="914400" cy="4572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92" y="240"/>
              </a:cxn>
              <a:cxn ang="0">
                <a:pos x="480" y="144"/>
              </a:cxn>
              <a:cxn ang="0">
                <a:pos x="576" y="0"/>
              </a:cxn>
            </a:cxnLst>
            <a:rect l="0" t="0" r="r" b="b"/>
            <a:pathLst>
              <a:path w="576" h="288">
                <a:moveTo>
                  <a:pt x="0" y="288"/>
                </a:moveTo>
                <a:cubicBezTo>
                  <a:pt x="56" y="276"/>
                  <a:pt x="112" y="264"/>
                  <a:pt x="192" y="240"/>
                </a:cubicBezTo>
                <a:cubicBezTo>
                  <a:pt x="272" y="216"/>
                  <a:pt x="416" y="184"/>
                  <a:pt x="480" y="144"/>
                </a:cubicBezTo>
                <a:cubicBezTo>
                  <a:pt x="544" y="104"/>
                  <a:pt x="560" y="52"/>
                  <a:pt x="576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88115" name="Object 51"/>
          <p:cNvGraphicFramePr>
            <a:graphicFrameLocks noChangeAspect="1"/>
          </p:cNvGraphicFramePr>
          <p:nvPr/>
        </p:nvGraphicFramePr>
        <p:xfrm>
          <a:off x="5181600" y="6248400"/>
          <a:ext cx="341313" cy="374650"/>
        </p:xfrm>
        <a:graphic>
          <a:graphicData uri="http://schemas.openxmlformats.org/presentationml/2006/ole">
            <p:oleObj spid="_x0000_s88115" name="Equation" r:id="rId8" imgW="126720" imgH="139680" progId="Equation.3">
              <p:embed/>
            </p:oleObj>
          </a:graphicData>
        </a:graphic>
      </p:graphicFrame>
      <p:graphicFrame>
        <p:nvGraphicFramePr>
          <p:cNvPr id="88116" name="Object 52"/>
          <p:cNvGraphicFramePr>
            <a:graphicFrameLocks noChangeAspect="1"/>
          </p:cNvGraphicFramePr>
          <p:nvPr/>
        </p:nvGraphicFramePr>
        <p:xfrm>
          <a:off x="1981200" y="6159500"/>
          <a:ext cx="1217613" cy="698500"/>
        </p:xfrm>
        <a:graphic>
          <a:graphicData uri="http://schemas.openxmlformats.org/presentationml/2006/ole">
            <p:oleObj spid="_x0000_s88116" name="Equation" r:id="rId9" imgW="774360" imgH="444240" progId="Equation.3">
              <p:embed/>
            </p:oleObj>
          </a:graphicData>
        </a:graphic>
      </p:graphicFrame>
      <p:sp>
        <p:nvSpPr>
          <p:cNvPr id="88117" name="Line 53"/>
          <p:cNvSpPr>
            <a:spLocks noChangeShapeType="1"/>
          </p:cNvSpPr>
          <p:nvPr/>
        </p:nvSpPr>
        <p:spPr bwMode="auto">
          <a:xfrm flipH="1" flipV="1">
            <a:off x="1752600" y="6400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118" name="Text Box 54"/>
          <p:cNvSpPr txBox="1">
            <a:spLocks noChangeArrowheads="1"/>
          </p:cNvSpPr>
          <p:nvPr/>
        </p:nvSpPr>
        <p:spPr bwMode="auto">
          <a:xfrm>
            <a:off x="1981200" y="76200"/>
            <a:ext cx="511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latin typeface="Arial" charset="0"/>
              </a:rPr>
              <a:t>Stress-Strain  Diagram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438400" y="152400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641725" y="1565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81000" y="1074738"/>
            <a:ext cx="848518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Strain Hardening</a:t>
            </a:r>
          </a:p>
          <a:p>
            <a:pPr>
              <a:lnSpc>
                <a:spcPct val="130000"/>
              </a:lnSpc>
            </a:pPr>
            <a:r>
              <a:rPr lang="en-US" sz="2800" b="1"/>
              <a:t>    - If the material is loaded again from Point 4, the </a:t>
            </a:r>
          </a:p>
          <a:p>
            <a:pPr>
              <a:lnSpc>
                <a:spcPct val="130000"/>
              </a:lnSpc>
            </a:pPr>
            <a:r>
              <a:rPr lang="en-US" sz="2800" b="1"/>
              <a:t>      curve will follow back to Point 3 with the same </a:t>
            </a:r>
          </a:p>
          <a:p>
            <a:pPr>
              <a:lnSpc>
                <a:spcPct val="130000"/>
              </a:lnSpc>
            </a:pPr>
            <a:r>
              <a:rPr lang="en-US" sz="2800" b="1"/>
              <a:t>      Elastic Modulus(slope).</a:t>
            </a:r>
          </a:p>
          <a:p>
            <a:pPr>
              <a:lnSpc>
                <a:spcPct val="130000"/>
              </a:lnSpc>
            </a:pPr>
            <a:r>
              <a:rPr lang="en-US" sz="2800" b="1"/>
              <a:t>    - The material now has a higher yield strength of</a:t>
            </a:r>
          </a:p>
          <a:p>
            <a:pPr>
              <a:lnSpc>
                <a:spcPct val="130000"/>
              </a:lnSpc>
            </a:pPr>
            <a:r>
              <a:rPr lang="en-US" sz="2800" b="1"/>
              <a:t>      Point 4.</a:t>
            </a:r>
          </a:p>
          <a:p>
            <a:pPr>
              <a:lnSpc>
                <a:spcPct val="130000"/>
              </a:lnSpc>
            </a:pPr>
            <a:r>
              <a:rPr lang="en-US" sz="2800" b="1"/>
              <a:t>   - Raising the yield strength by permanently straining</a:t>
            </a:r>
          </a:p>
          <a:p>
            <a:pPr>
              <a:lnSpc>
                <a:spcPct val="130000"/>
              </a:lnSpc>
            </a:pPr>
            <a:r>
              <a:rPr lang="en-US" sz="2800" b="1"/>
              <a:t>     the material is called Strain Hardening.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981200" y="76200"/>
            <a:ext cx="511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latin typeface="Arial" charset="0"/>
              </a:rPr>
              <a:t>Stress-Strain  Diagram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reeform 2"/>
          <p:cNvSpPr>
            <a:spLocks/>
          </p:cNvSpPr>
          <p:nvPr/>
        </p:nvSpPr>
        <p:spPr bwMode="auto">
          <a:xfrm>
            <a:off x="1752600" y="1828800"/>
            <a:ext cx="5257800" cy="4191000"/>
          </a:xfrm>
          <a:custGeom>
            <a:avLst/>
            <a:gdLst/>
            <a:ahLst/>
            <a:cxnLst>
              <a:cxn ang="0">
                <a:pos x="0" y="2640"/>
              </a:cxn>
              <a:cxn ang="0">
                <a:pos x="288" y="1008"/>
              </a:cxn>
              <a:cxn ang="0">
                <a:pos x="336" y="816"/>
              </a:cxn>
              <a:cxn ang="0">
                <a:pos x="528" y="432"/>
              </a:cxn>
              <a:cxn ang="0">
                <a:pos x="960" y="192"/>
              </a:cxn>
              <a:cxn ang="0">
                <a:pos x="1920" y="0"/>
              </a:cxn>
              <a:cxn ang="0">
                <a:pos x="2640" y="192"/>
              </a:cxn>
              <a:cxn ang="0">
                <a:pos x="3312" y="720"/>
              </a:cxn>
            </a:cxnLst>
            <a:rect l="0" t="0" r="r" b="b"/>
            <a:pathLst>
              <a:path w="3312" h="2640">
                <a:moveTo>
                  <a:pt x="0" y="2640"/>
                </a:moveTo>
                <a:cubicBezTo>
                  <a:pt x="116" y="1976"/>
                  <a:pt x="232" y="1312"/>
                  <a:pt x="288" y="1008"/>
                </a:cubicBezTo>
                <a:cubicBezTo>
                  <a:pt x="344" y="704"/>
                  <a:pt x="296" y="912"/>
                  <a:pt x="336" y="816"/>
                </a:cubicBezTo>
                <a:cubicBezTo>
                  <a:pt x="376" y="720"/>
                  <a:pt x="424" y="536"/>
                  <a:pt x="528" y="432"/>
                </a:cubicBezTo>
                <a:cubicBezTo>
                  <a:pt x="632" y="328"/>
                  <a:pt x="728" y="264"/>
                  <a:pt x="960" y="192"/>
                </a:cubicBezTo>
                <a:cubicBezTo>
                  <a:pt x="1192" y="120"/>
                  <a:pt x="1640" y="0"/>
                  <a:pt x="1920" y="0"/>
                </a:cubicBezTo>
                <a:cubicBezTo>
                  <a:pt x="2200" y="0"/>
                  <a:pt x="2408" y="72"/>
                  <a:pt x="2640" y="192"/>
                </a:cubicBezTo>
                <a:cubicBezTo>
                  <a:pt x="2872" y="312"/>
                  <a:pt x="3092" y="516"/>
                  <a:pt x="3312" y="72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2438400" y="152400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 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4191000" y="2098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>
            <a:off x="1768475" y="6019800"/>
            <a:ext cx="518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095" name="Line 7"/>
          <p:cNvSpPr>
            <a:spLocks noChangeShapeType="1"/>
          </p:cNvSpPr>
          <p:nvPr/>
        </p:nvSpPr>
        <p:spPr bwMode="auto">
          <a:xfrm flipV="1">
            <a:off x="2225675" y="33528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096" name="Line 8"/>
          <p:cNvSpPr>
            <a:spLocks noChangeShapeType="1"/>
          </p:cNvSpPr>
          <p:nvPr/>
        </p:nvSpPr>
        <p:spPr bwMode="auto">
          <a:xfrm>
            <a:off x="1828800" y="33528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097" name="Line 9"/>
          <p:cNvSpPr>
            <a:spLocks noChangeShapeType="1"/>
          </p:cNvSpPr>
          <p:nvPr/>
        </p:nvSpPr>
        <p:spPr bwMode="auto">
          <a:xfrm flipH="1">
            <a:off x="1676400" y="1295400"/>
            <a:ext cx="914400" cy="5410200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098" name="Line 10"/>
          <p:cNvSpPr>
            <a:spLocks noChangeShapeType="1"/>
          </p:cNvSpPr>
          <p:nvPr/>
        </p:nvSpPr>
        <p:spPr bwMode="auto">
          <a:xfrm flipH="1">
            <a:off x="4206875" y="1295400"/>
            <a:ext cx="746125" cy="4724400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099" name="Text Box 11"/>
          <p:cNvSpPr txBox="1">
            <a:spLocks noChangeArrowheads="1"/>
          </p:cNvSpPr>
          <p:nvPr/>
        </p:nvSpPr>
        <p:spPr bwMode="auto">
          <a:xfrm>
            <a:off x="4038600" y="6172200"/>
            <a:ext cx="2584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Strain (    ) (e/Lo)</a:t>
            </a:r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4343400" y="5638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89101" name="Text Box 13"/>
          <p:cNvSpPr txBox="1">
            <a:spLocks noChangeArrowheads="1"/>
          </p:cNvSpPr>
          <p:nvPr/>
        </p:nvSpPr>
        <p:spPr bwMode="auto">
          <a:xfrm>
            <a:off x="1295400" y="579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89102" name="Text Box 14"/>
          <p:cNvSpPr txBox="1">
            <a:spLocks noChangeArrowheads="1"/>
          </p:cNvSpPr>
          <p:nvPr/>
        </p:nvSpPr>
        <p:spPr bwMode="auto">
          <a:xfrm>
            <a:off x="2286000" y="3276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4953000" y="144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7162800" y="2895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89105" name="Oval 17"/>
          <p:cNvSpPr>
            <a:spLocks noChangeArrowheads="1"/>
          </p:cNvSpPr>
          <p:nvPr/>
        </p:nvSpPr>
        <p:spPr bwMode="auto">
          <a:xfrm>
            <a:off x="4130675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06" name="Oval 18"/>
          <p:cNvSpPr>
            <a:spLocks noChangeArrowheads="1"/>
          </p:cNvSpPr>
          <p:nvPr/>
        </p:nvSpPr>
        <p:spPr bwMode="auto">
          <a:xfrm>
            <a:off x="1692275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07" name="Oval 19"/>
          <p:cNvSpPr>
            <a:spLocks noChangeArrowheads="1"/>
          </p:cNvSpPr>
          <p:nvPr/>
        </p:nvSpPr>
        <p:spPr bwMode="auto">
          <a:xfrm>
            <a:off x="2149475" y="3276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08" name="Oval 20"/>
          <p:cNvSpPr>
            <a:spLocks noChangeArrowheads="1"/>
          </p:cNvSpPr>
          <p:nvPr/>
        </p:nvSpPr>
        <p:spPr bwMode="auto">
          <a:xfrm>
            <a:off x="4800600" y="1752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09" name="Oval 21"/>
          <p:cNvSpPr>
            <a:spLocks noChangeArrowheads="1"/>
          </p:cNvSpPr>
          <p:nvPr/>
        </p:nvSpPr>
        <p:spPr bwMode="auto">
          <a:xfrm>
            <a:off x="6950075" y="2971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10" name="Text Box 22"/>
          <p:cNvSpPr txBox="1">
            <a:spLocks noChangeArrowheads="1"/>
          </p:cNvSpPr>
          <p:nvPr/>
        </p:nvSpPr>
        <p:spPr bwMode="auto">
          <a:xfrm rot="-5488897">
            <a:off x="380207" y="4112419"/>
            <a:ext cx="197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Stress  (F/A)</a:t>
            </a:r>
          </a:p>
        </p:txBody>
      </p:sp>
      <p:sp>
        <p:nvSpPr>
          <p:cNvPr id="89111" name="Line 23"/>
          <p:cNvSpPr>
            <a:spLocks noChangeShapeType="1"/>
          </p:cNvSpPr>
          <p:nvPr/>
        </p:nvSpPr>
        <p:spPr bwMode="auto">
          <a:xfrm>
            <a:off x="1371600" y="5486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112" name="Line 24"/>
          <p:cNvSpPr>
            <a:spLocks noChangeShapeType="1"/>
          </p:cNvSpPr>
          <p:nvPr/>
        </p:nvSpPr>
        <p:spPr bwMode="auto">
          <a:xfrm flipH="1">
            <a:off x="2209800" y="5486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113" name="Text Box 25"/>
          <p:cNvSpPr txBox="1">
            <a:spLocks noChangeArrowheads="1"/>
          </p:cNvSpPr>
          <p:nvPr/>
        </p:nvSpPr>
        <p:spPr bwMode="auto">
          <a:xfrm>
            <a:off x="2514600" y="5029200"/>
            <a:ext cx="1139825" cy="822325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Elastic </a:t>
            </a:r>
          </a:p>
          <a:p>
            <a:r>
              <a:rPr lang="en-US" b="1">
                <a:solidFill>
                  <a:srgbClr val="FFFF00"/>
                </a:solidFill>
              </a:rPr>
              <a:t>Region</a:t>
            </a:r>
          </a:p>
        </p:txBody>
      </p:sp>
      <p:sp>
        <p:nvSpPr>
          <p:cNvPr id="89114" name="Line 26"/>
          <p:cNvSpPr>
            <a:spLocks noChangeShapeType="1"/>
          </p:cNvSpPr>
          <p:nvPr/>
        </p:nvSpPr>
        <p:spPr bwMode="auto">
          <a:xfrm>
            <a:off x="2225675" y="42672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115" name="Text Box 27"/>
          <p:cNvSpPr txBox="1">
            <a:spLocks noChangeArrowheads="1"/>
          </p:cNvSpPr>
          <p:nvPr/>
        </p:nvSpPr>
        <p:spPr bwMode="auto">
          <a:xfrm>
            <a:off x="2759075" y="3810000"/>
            <a:ext cx="1098550" cy="822325"/>
          </a:xfrm>
          <a:prstGeom prst="rect">
            <a:avLst/>
          </a:prstGeom>
          <a:solidFill>
            <a:srgbClr val="FF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Plastic</a:t>
            </a:r>
          </a:p>
          <a:p>
            <a:r>
              <a:rPr lang="en-US" b="1">
                <a:solidFill>
                  <a:srgbClr val="FFFF00"/>
                </a:solidFill>
              </a:rPr>
              <a:t>Region</a:t>
            </a:r>
          </a:p>
        </p:txBody>
      </p:sp>
      <p:sp>
        <p:nvSpPr>
          <p:cNvPr id="89116" name="Text Box 28"/>
          <p:cNvSpPr txBox="1">
            <a:spLocks noChangeArrowheads="1"/>
          </p:cNvSpPr>
          <p:nvPr/>
        </p:nvSpPr>
        <p:spPr bwMode="auto">
          <a:xfrm>
            <a:off x="4953000" y="2209800"/>
            <a:ext cx="15890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Strain</a:t>
            </a:r>
          </a:p>
          <a:p>
            <a:r>
              <a:rPr lang="en-US" b="1"/>
              <a:t>Hardening</a:t>
            </a:r>
          </a:p>
        </p:txBody>
      </p:sp>
      <p:sp>
        <p:nvSpPr>
          <p:cNvPr id="89117" name="Text Box 29"/>
          <p:cNvSpPr txBox="1">
            <a:spLocks noChangeArrowheads="1"/>
          </p:cNvSpPr>
          <p:nvPr/>
        </p:nvSpPr>
        <p:spPr bwMode="auto">
          <a:xfrm>
            <a:off x="7086600" y="2514600"/>
            <a:ext cx="1333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Fracture</a:t>
            </a:r>
          </a:p>
        </p:txBody>
      </p:sp>
      <p:sp>
        <p:nvSpPr>
          <p:cNvPr id="89118" name="Line 30"/>
          <p:cNvSpPr>
            <a:spLocks noChangeShapeType="1"/>
          </p:cNvSpPr>
          <p:nvPr/>
        </p:nvSpPr>
        <p:spPr bwMode="auto">
          <a:xfrm flipH="1">
            <a:off x="1828800" y="18288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119" name="Text Box 31"/>
          <p:cNvSpPr txBox="1">
            <a:spLocks noChangeArrowheads="1"/>
          </p:cNvSpPr>
          <p:nvPr/>
        </p:nvSpPr>
        <p:spPr bwMode="auto">
          <a:xfrm>
            <a:off x="228600" y="990600"/>
            <a:ext cx="1066800" cy="10795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/>
              <a:t>ultimate</a:t>
            </a:r>
          </a:p>
          <a:p>
            <a:pPr>
              <a:lnSpc>
                <a:spcPct val="80000"/>
              </a:lnSpc>
            </a:pPr>
            <a:r>
              <a:rPr lang="en-US" sz="2000"/>
              <a:t>tensile strength</a:t>
            </a:r>
          </a:p>
          <a:p>
            <a:pPr>
              <a:lnSpc>
                <a:spcPct val="80000"/>
              </a:lnSpc>
            </a:pPr>
            <a:endParaRPr lang="en-US" sz="2000"/>
          </a:p>
        </p:txBody>
      </p:sp>
      <p:sp>
        <p:nvSpPr>
          <p:cNvPr id="89120" name="Line 32"/>
          <p:cNvSpPr>
            <a:spLocks noChangeShapeType="1"/>
          </p:cNvSpPr>
          <p:nvPr/>
        </p:nvSpPr>
        <p:spPr bwMode="auto">
          <a:xfrm flipV="1">
            <a:off x="4876800" y="1905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121" name="Line 33"/>
          <p:cNvSpPr>
            <a:spLocks noChangeShapeType="1"/>
          </p:cNvSpPr>
          <p:nvPr/>
        </p:nvSpPr>
        <p:spPr bwMode="auto">
          <a:xfrm flipV="1">
            <a:off x="1752600" y="1371600"/>
            <a:ext cx="0" cy="457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122" name="Text Box 34"/>
          <p:cNvSpPr txBox="1">
            <a:spLocks noChangeArrowheads="1"/>
          </p:cNvSpPr>
          <p:nvPr/>
        </p:nvSpPr>
        <p:spPr bwMode="auto">
          <a:xfrm rot="-4693875">
            <a:off x="1499394" y="2215357"/>
            <a:ext cx="1271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Slope=</a:t>
            </a:r>
            <a:r>
              <a:rPr lang="en-US" b="1">
                <a:latin typeface="Arial" charset="0"/>
              </a:rPr>
              <a:t>E</a:t>
            </a:r>
          </a:p>
        </p:txBody>
      </p:sp>
      <p:sp>
        <p:nvSpPr>
          <p:cNvPr id="89123" name="Oval 35"/>
          <p:cNvSpPr>
            <a:spLocks noChangeArrowheads="1"/>
          </p:cNvSpPr>
          <p:nvPr/>
        </p:nvSpPr>
        <p:spPr bwMode="auto">
          <a:xfrm>
            <a:off x="1676400" y="1752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24" name="Oval 36"/>
          <p:cNvSpPr>
            <a:spLocks noChangeArrowheads="1"/>
          </p:cNvSpPr>
          <p:nvPr/>
        </p:nvSpPr>
        <p:spPr bwMode="auto">
          <a:xfrm>
            <a:off x="1676400" y="3276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25" name="Text Box 37"/>
          <p:cNvSpPr txBox="1">
            <a:spLocks noChangeArrowheads="1"/>
          </p:cNvSpPr>
          <p:nvPr/>
        </p:nvSpPr>
        <p:spPr bwMode="auto">
          <a:xfrm>
            <a:off x="5257800" y="3581400"/>
            <a:ext cx="3624263" cy="223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u="sng">
                <a:solidFill>
                  <a:srgbClr val="3366FF"/>
                </a:solidFill>
              </a:rPr>
              <a:t>Elastic region</a:t>
            </a:r>
          </a:p>
          <a:p>
            <a:r>
              <a:rPr lang="en-US" sz="2000"/>
              <a:t>  slope=Young’s(elastic) modulus</a:t>
            </a:r>
          </a:p>
          <a:p>
            <a:r>
              <a:rPr lang="en-US" sz="2000"/>
              <a:t>  yield strength</a:t>
            </a:r>
          </a:p>
          <a:p>
            <a:r>
              <a:rPr lang="en-US" sz="2000" u="sng">
                <a:solidFill>
                  <a:srgbClr val="FF0000"/>
                </a:solidFill>
              </a:rPr>
              <a:t>Plastic region</a:t>
            </a:r>
          </a:p>
          <a:p>
            <a:r>
              <a:rPr lang="en-US" sz="2000"/>
              <a:t>  ultimate tensile strength</a:t>
            </a:r>
          </a:p>
          <a:p>
            <a:r>
              <a:rPr lang="en-US" sz="2000"/>
              <a:t>  strain hardening</a:t>
            </a:r>
          </a:p>
          <a:p>
            <a:r>
              <a:rPr lang="en-US" sz="2000"/>
              <a:t>  fracture</a:t>
            </a:r>
          </a:p>
        </p:txBody>
      </p:sp>
      <p:sp>
        <p:nvSpPr>
          <p:cNvPr id="89126" name="Text Box 38"/>
          <p:cNvSpPr txBox="1">
            <a:spLocks noChangeArrowheads="1"/>
          </p:cNvSpPr>
          <p:nvPr/>
        </p:nvSpPr>
        <p:spPr bwMode="auto">
          <a:xfrm>
            <a:off x="6705600" y="1447800"/>
            <a:ext cx="1157288" cy="4667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necking</a:t>
            </a:r>
          </a:p>
        </p:txBody>
      </p:sp>
      <p:sp>
        <p:nvSpPr>
          <p:cNvPr id="89127" name="Line 39"/>
          <p:cNvSpPr>
            <a:spLocks noChangeShapeType="1"/>
          </p:cNvSpPr>
          <p:nvPr/>
        </p:nvSpPr>
        <p:spPr bwMode="auto">
          <a:xfrm flipH="1">
            <a:off x="6248400" y="19050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128" name="Oval 40"/>
          <p:cNvSpPr>
            <a:spLocks noChangeArrowheads="1"/>
          </p:cNvSpPr>
          <p:nvPr/>
        </p:nvSpPr>
        <p:spPr bwMode="auto">
          <a:xfrm>
            <a:off x="2133600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9129" name="Object 4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89129" name="Equation" r:id="rId3" imgW="114120" imgH="215640" progId="Equation.3">
              <p:embed/>
            </p:oleObj>
          </a:graphicData>
        </a:graphic>
      </p:graphicFrame>
      <p:sp>
        <p:nvSpPr>
          <p:cNvPr id="89130" name="Text Box 42"/>
          <p:cNvSpPr txBox="1">
            <a:spLocks noChangeArrowheads="1"/>
          </p:cNvSpPr>
          <p:nvPr/>
        </p:nvSpPr>
        <p:spPr bwMode="auto">
          <a:xfrm>
            <a:off x="152400" y="2514600"/>
            <a:ext cx="1066800" cy="8350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/>
              <a:t>yield</a:t>
            </a:r>
          </a:p>
          <a:p>
            <a:pPr>
              <a:lnSpc>
                <a:spcPct val="80000"/>
              </a:lnSpc>
            </a:pPr>
            <a:r>
              <a:rPr lang="en-US" sz="2000"/>
              <a:t>strength</a:t>
            </a:r>
          </a:p>
          <a:p>
            <a:pPr>
              <a:lnSpc>
                <a:spcPct val="80000"/>
              </a:lnSpc>
            </a:pPr>
            <a:endParaRPr lang="en-US" sz="2000"/>
          </a:p>
        </p:txBody>
      </p:sp>
      <p:sp>
        <p:nvSpPr>
          <p:cNvPr id="89131" name="Line 43"/>
          <p:cNvSpPr>
            <a:spLocks noChangeShapeType="1"/>
          </p:cNvSpPr>
          <p:nvPr/>
        </p:nvSpPr>
        <p:spPr bwMode="auto">
          <a:xfrm>
            <a:off x="1219200" y="2971800"/>
            <a:ext cx="457200" cy="381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132" name="Line 44"/>
          <p:cNvSpPr>
            <a:spLocks noChangeShapeType="1"/>
          </p:cNvSpPr>
          <p:nvPr/>
        </p:nvSpPr>
        <p:spPr bwMode="auto">
          <a:xfrm>
            <a:off x="1295400" y="1676400"/>
            <a:ext cx="381000" cy="152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89133" name="Object 45"/>
          <p:cNvGraphicFramePr>
            <a:graphicFrameLocks noChangeAspect="1"/>
          </p:cNvGraphicFramePr>
          <p:nvPr/>
        </p:nvGraphicFramePr>
        <p:xfrm>
          <a:off x="457200" y="1600200"/>
          <a:ext cx="685800" cy="493713"/>
        </p:xfrm>
        <a:graphic>
          <a:graphicData uri="http://schemas.openxmlformats.org/presentationml/2006/ole">
            <p:oleObj spid="_x0000_s89133" name="Equation" r:id="rId4" imgW="317160" imgH="228600" progId="Equation.3">
              <p:embed/>
            </p:oleObj>
          </a:graphicData>
        </a:graphic>
      </p:graphicFrame>
      <p:graphicFrame>
        <p:nvGraphicFramePr>
          <p:cNvPr id="89134" name="Object 46"/>
          <p:cNvGraphicFramePr>
            <a:graphicFrameLocks noChangeAspect="1"/>
          </p:cNvGraphicFramePr>
          <p:nvPr/>
        </p:nvGraphicFramePr>
        <p:xfrm>
          <a:off x="457200" y="2895600"/>
          <a:ext cx="411163" cy="520700"/>
        </p:xfrm>
        <a:graphic>
          <a:graphicData uri="http://schemas.openxmlformats.org/presentationml/2006/ole">
            <p:oleObj spid="_x0000_s89134" name="Equation" r:id="rId5" imgW="190440" imgH="241200" progId="Equation.3">
              <p:embed/>
            </p:oleObj>
          </a:graphicData>
        </a:graphic>
      </p:graphicFrame>
      <p:grpSp>
        <p:nvGrpSpPr>
          <p:cNvPr id="89135" name="Group 47"/>
          <p:cNvGrpSpPr>
            <a:grpSpLocks/>
          </p:cNvGrpSpPr>
          <p:nvPr/>
        </p:nvGrpSpPr>
        <p:grpSpPr bwMode="auto">
          <a:xfrm>
            <a:off x="0" y="5486400"/>
            <a:ext cx="1143000" cy="1100138"/>
            <a:chOff x="0" y="3456"/>
            <a:chExt cx="720" cy="693"/>
          </a:xfrm>
        </p:grpSpPr>
        <p:graphicFrame>
          <p:nvGraphicFramePr>
            <p:cNvPr id="89136" name="Object 48"/>
            <p:cNvGraphicFramePr>
              <a:graphicFrameLocks noChangeAspect="1"/>
            </p:cNvGraphicFramePr>
            <p:nvPr/>
          </p:nvGraphicFramePr>
          <p:xfrm>
            <a:off x="0" y="3456"/>
            <a:ext cx="720" cy="253"/>
          </p:xfrm>
          <a:graphic>
            <a:graphicData uri="http://schemas.openxmlformats.org/presentationml/2006/ole">
              <p:oleObj spid="_x0000_s89136" name="Equation" r:id="rId6" imgW="507960" imgH="177480" progId="Equation.3">
                <p:embed/>
              </p:oleObj>
            </a:graphicData>
          </a:graphic>
        </p:graphicFrame>
        <p:graphicFrame>
          <p:nvGraphicFramePr>
            <p:cNvPr id="89137" name="Object 49"/>
            <p:cNvGraphicFramePr>
              <a:graphicFrameLocks noChangeAspect="1"/>
            </p:cNvGraphicFramePr>
            <p:nvPr/>
          </p:nvGraphicFramePr>
          <p:xfrm>
            <a:off x="240" y="3696"/>
            <a:ext cx="480" cy="453"/>
          </p:xfrm>
          <a:graphic>
            <a:graphicData uri="http://schemas.openxmlformats.org/presentationml/2006/ole">
              <p:oleObj spid="_x0000_s89137" name="Equation" r:id="rId7" imgW="419040" imgH="393480" progId="Equation.3">
                <p:embed/>
              </p:oleObj>
            </a:graphicData>
          </a:graphic>
        </p:graphicFrame>
      </p:grpSp>
      <p:sp>
        <p:nvSpPr>
          <p:cNvPr id="89138" name="Freeform 50"/>
          <p:cNvSpPr>
            <a:spLocks/>
          </p:cNvSpPr>
          <p:nvPr/>
        </p:nvSpPr>
        <p:spPr bwMode="auto">
          <a:xfrm>
            <a:off x="1143000" y="5410200"/>
            <a:ext cx="914400" cy="4572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92" y="240"/>
              </a:cxn>
              <a:cxn ang="0">
                <a:pos x="480" y="144"/>
              </a:cxn>
              <a:cxn ang="0">
                <a:pos x="576" y="0"/>
              </a:cxn>
            </a:cxnLst>
            <a:rect l="0" t="0" r="r" b="b"/>
            <a:pathLst>
              <a:path w="576" h="288">
                <a:moveTo>
                  <a:pt x="0" y="288"/>
                </a:moveTo>
                <a:cubicBezTo>
                  <a:pt x="56" y="276"/>
                  <a:pt x="112" y="264"/>
                  <a:pt x="192" y="240"/>
                </a:cubicBezTo>
                <a:cubicBezTo>
                  <a:pt x="272" y="216"/>
                  <a:pt x="416" y="184"/>
                  <a:pt x="480" y="144"/>
                </a:cubicBezTo>
                <a:cubicBezTo>
                  <a:pt x="544" y="104"/>
                  <a:pt x="560" y="52"/>
                  <a:pt x="576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89139" name="Object 51"/>
          <p:cNvGraphicFramePr>
            <a:graphicFrameLocks noChangeAspect="1"/>
          </p:cNvGraphicFramePr>
          <p:nvPr/>
        </p:nvGraphicFramePr>
        <p:xfrm>
          <a:off x="5181600" y="6248400"/>
          <a:ext cx="341313" cy="374650"/>
        </p:xfrm>
        <a:graphic>
          <a:graphicData uri="http://schemas.openxmlformats.org/presentationml/2006/ole">
            <p:oleObj spid="_x0000_s89139" name="Equation" r:id="rId8" imgW="126720" imgH="139680" progId="Equation.3">
              <p:embed/>
            </p:oleObj>
          </a:graphicData>
        </a:graphic>
      </p:graphicFrame>
      <p:graphicFrame>
        <p:nvGraphicFramePr>
          <p:cNvPr id="89140" name="Object 52"/>
          <p:cNvGraphicFramePr>
            <a:graphicFrameLocks noChangeAspect="1"/>
          </p:cNvGraphicFramePr>
          <p:nvPr/>
        </p:nvGraphicFramePr>
        <p:xfrm>
          <a:off x="1981200" y="6159500"/>
          <a:ext cx="1217613" cy="698500"/>
        </p:xfrm>
        <a:graphic>
          <a:graphicData uri="http://schemas.openxmlformats.org/presentationml/2006/ole">
            <p:oleObj spid="_x0000_s89140" name="Equation" r:id="rId9" imgW="774360" imgH="444240" progId="Equation.3">
              <p:embed/>
            </p:oleObj>
          </a:graphicData>
        </a:graphic>
      </p:graphicFrame>
      <p:sp>
        <p:nvSpPr>
          <p:cNvPr id="89141" name="Line 53"/>
          <p:cNvSpPr>
            <a:spLocks noChangeShapeType="1"/>
          </p:cNvSpPr>
          <p:nvPr/>
        </p:nvSpPr>
        <p:spPr bwMode="auto">
          <a:xfrm flipH="1" flipV="1">
            <a:off x="1752600" y="6400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142" name="Text Box 54"/>
          <p:cNvSpPr txBox="1">
            <a:spLocks noChangeArrowheads="1"/>
          </p:cNvSpPr>
          <p:nvPr/>
        </p:nvSpPr>
        <p:spPr bwMode="auto">
          <a:xfrm>
            <a:off x="1981200" y="76200"/>
            <a:ext cx="511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latin typeface="Arial" charset="0"/>
              </a:rPr>
              <a:t>Stress-Strain  Diagram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438400" y="152400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 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641725" y="1565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04800" y="1219200"/>
            <a:ext cx="8531225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>
                <a:latin typeface="Arial" charset="0"/>
              </a:rPr>
              <a:t> </a:t>
            </a:r>
            <a:r>
              <a:rPr lang="en-US" sz="2800" b="1">
                <a:latin typeface="Arial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Tensile Strength</a:t>
            </a:r>
            <a:r>
              <a:rPr lang="en-US" sz="2800" b="1">
                <a:solidFill>
                  <a:srgbClr val="FF0000"/>
                </a:solidFill>
              </a:rPr>
              <a:t> (Point 3)</a:t>
            </a:r>
          </a:p>
          <a:p>
            <a:pPr>
              <a:lnSpc>
                <a:spcPct val="110000"/>
              </a:lnSpc>
            </a:pPr>
            <a:r>
              <a:rPr lang="en-US" sz="2800" b="1"/>
              <a:t>    - The largest value of stress on the diagram is called </a:t>
            </a:r>
          </a:p>
          <a:p>
            <a:pPr>
              <a:lnSpc>
                <a:spcPct val="110000"/>
              </a:lnSpc>
            </a:pPr>
            <a:r>
              <a:rPr lang="en-US" sz="2800" b="1"/>
              <a:t>       Tensile Strength(TS) or Ultimate Tensile Strength</a:t>
            </a:r>
          </a:p>
          <a:p>
            <a:pPr>
              <a:lnSpc>
                <a:spcPct val="110000"/>
              </a:lnSpc>
            </a:pPr>
            <a:r>
              <a:rPr lang="en-US" sz="2800" b="1"/>
              <a:t>        (UTS)</a:t>
            </a:r>
          </a:p>
          <a:p>
            <a:pPr>
              <a:lnSpc>
                <a:spcPct val="110000"/>
              </a:lnSpc>
            </a:pPr>
            <a:r>
              <a:rPr lang="en-US" sz="2800" b="1"/>
              <a:t>   - It is the maximum stress which the material can </a:t>
            </a:r>
          </a:p>
          <a:p>
            <a:pPr>
              <a:lnSpc>
                <a:spcPct val="110000"/>
              </a:lnSpc>
            </a:pPr>
            <a:r>
              <a:rPr lang="en-US" sz="2800" b="1"/>
              <a:t>     support without breaking.</a:t>
            </a:r>
          </a:p>
          <a:p>
            <a:pPr>
              <a:lnSpc>
                <a:spcPct val="110000"/>
              </a:lnSpc>
            </a:pPr>
            <a:r>
              <a:rPr lang="en-US" sz="2800" b="1">
                <a:latin typeface="Arial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Fracture</a:t>
            </a:r>
            <a:r>
              <a:rPr lang="en-US" sz="2800" b="1">
                <a:solidFill>
                  <a:srgbClr val="FF0000"/>
                </a:solidFill>
              </a:rPr>
              <a:t> (Point 5)</a:t>
            </a:r>
          </a:p>
          <a:p>
            <a:pPr>
              <a:lnSpc>
                <a:spcPct val="110000"/>
              </a:lnSpc>
            </a:pPr>
            <a:r>
              <a:rPr lang="en-US" sz="2800" b="1"/>
              <a:t>  - If the material is stretched beyond Point 3, the stress</a:t>
            </a:r>
          </a:p>
          <a:p>
            <a:pPr>
              <a:lnSpc>
                <a:spcPct val="110000"/>
              </a:lnSpc>
            </a:pPr>
            <a:r>
              <a:rPr lang="en-US" sz="2800" b="1"/>
              <a:t>    decreases as necking and non-uniform deformation </a:t>
            </a:r>
          </a:p>
          <a:p>
            <a:pPr>
              <a:lnSpc>
                <a:spcPct val="110000"/>
              </a:lnSpc>
            </a:pPr>
            <a:r>
              <a:rPr lang="en-US" sz="2800" b="1"/>
              <a:t>    occur.</a:t>
            </a:r>
          </a:p>
          <a:p>
            <a:pPr>
              <a:lnSpc>
                <a:spcPct val="110000"/>
              </a:lnSpc>
            </a:pPr>
            <a:r>
              <a:rPr lang="en-US" sz="2800" b="1"/>
              <a:t>   - Fracture will finally occur at Point 5.</a:t>
            </a:r>
          </a:p>
        </p:txBody>
      </p:sp>
      <p:sp>
        <p:nvSpPr>
          <p:cNvPr id="8206" name="Rectangle 1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1981200" y="76200"/>
            <a:ext cx="511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latin typeface="Arial" charset="0"/>
              </a:rPr>
              <a:t>Stress-Strain  Diagram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reeform 2"/>
          <p:cNvSpPr>
            <a:spLocks/>
          </p:cNvSpPr>
          <p:nvPr/>
        </p:nvSpPr>
        <p:spPr bwMode="auto">
          <a:xfrm>
            <a:off x="1752600" y="1828800"/>
            <a:ext cx="5257800" cy="4191000"/>
          </a:xfrm>
          <a:custGeom>
            <a:avLst/>
            <a:gdLst/>
            <a:ahLst/>
            <a:cxnLst>
              <a:cxn ang="0">
                <a:pos x="0" y="2640"/>
              </a:cxn>
              <a:cxn ang="0">
                <a:pos x="288" y="1008"/>
              </a:cxn>
              <a:cxn ang="0">
                <a:pos x="336" y="816"/>
              </a:cxn>
              <a:cxn ang="0">
                <a:pos x="528" y="432"/>
              </a:cxn>
              <a:cxn ang="0">
                <a:pos x="960" y="192"/>
              </a:cxn>
              <a:cxn ang="0">
                <a:pos x="1920" y="0"/>
              </a:cxn>
              <a:cxn ang="0">
                <a:pos x="2640" y="192"/>
              </a:cxn>
              <a:cxn ang="0">
                <a:pos x="3312" y="720"/>
              </a:cxn>
            </a:cxnLst>
            <a:rect l="0" t="0" r="r" b="b"/>
            <a:pathLst>
              <a:path w="3312" h="2640">
                <a:moveTo>
                  <a:pt x="0" y="2640"/>
                </a:moveTo>
                <a:cubicBezTo>
                  <a:pt x="116" y="1976"/>
                  <a:pt x="232" y="1312"/>
                  <a:pt x="288" y="1008"/>
                </a:cubicBezTo>
                <a:cubicBezTo>
                  <a:pt x="344" y="704"/>
                  <a:pt x="296" y="912"/>
                  <a:pt x="336" y="816"/>
                </a:cubicBezTo>
                <a:cubicBezTo>
                  <a:pt x="376" y="720"/>
                  <a:pt x="424" y="536"/>
                  <a:pt x="528" y="432"/>
                </a:cubicBezTo>
                <a:cubicBezTo>
                  <a:pt x="632" y="328"/>
                  <a:pt x="728" y="264"/>
                  <a:pt x="960" y="192"/>
                </a:cubicBezTo>
                <a:cubicBezTo>
                  <a:pt x="1192" y="120"/>
                  <a:pt x="1640" y="0"/>
                  <a:pt x="1920" y="0"/>
                </a:cubicBezTo>
                <a:cubicBezTo>
                  <a:pt x="2200" y="0"/>
                  <a:pt x="2408" y="72"/>
                  <a:pt x="2640" y="192"/>
                </a:cubicBezTo>
                <a:cubicBezTo>
                  <a:pt x="2872" y="312"/>
                  <a:pt x="3092" y="516"/>
                  <a:pt x="3312" y="72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2438400" y="152400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 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4191000" y="2098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0118" name="Line 6"/>
          <p:cNvSpPr>
            <a:spLocks noChangeShapeType="1"/>
          </p:cNvSpPr>
          <p:nvPr/>
        </p:nvSpPr>
        <p:spPr bwMode="auto">
          <a:xfrm>
            <a:off x="1768475" y="6019800"/>
            <a:ext cx="518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19" name="Line 7"/>
          <p:cNvSpPr>
            <a:spLocks noChangeShapeType="1"/>
          </p:cNvSpPr>
          <p:nvPr/>
        </p:nvSpPr>
        <p:spPr bwMode="auto">
          <a:xfrm flipV="1">
            <a:off x="2225675" y="33528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20" name="Line 8"/>
          <p:cNvSpPr>
            <a:spLocks noChangeShapeType="1"/>
          </p:cNvSpPr>
          <p:nvPr/>
        </p:nvSpPr>
        <p:spPr bwMode="auto">
          <a:xfrm>
            <a:off x="1828800" y="33528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21" name="Line 9"/>
          <p:cNvSpPr>
            <a:spLocks noChangeShapeType="1"/>
          </p:cNvSpPr>
          <p:nvPr/>
        </p:nvSpPr>
        <p:spPr bwMode="auto">
          <a:xfrm flipH="1">
            <a:off x="1676400" y="1295400"/>
            <a:ext cx="914400" cy="5410200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22" name="Line 10"/>
          <p:cNvSpPr>
            <a:spLocks noChangeShapeType="1"/>
          </p:cNvSpPr>
          <p:nvPr/>
        </p:nvSpPr>
        <p:spPr bwMode="auto">
          <a:xfrm flipH="1">
            <a:off x="4206875" y="1295400"/>
            <a:ext cx="746125" cy="4724400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4038600" y="6172200"/>
            <a:ext cx="2584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Strain (    ) (e/Lo)</a:t>
            </a:r>
          </a:p>
        </p:txBody>
      </p:sp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4343400" y="5638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1295400" y="579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90126" name="Text Box 14"/>
          <p:cNvSpPr txBox="1">
            <a:spLocks noChangeArrowheads="1"/>
          </p:cNvSpPr>
          <p:nvPr/>
        </p:nvSpPr>
        <p:spPr bwMode="auto">
          <a:xfrm>
            <a:off x="2286000" y="3276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4953000" y="144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90128" name="Text Box 16"/>
          <p:cNvSpPr txBox="1">
            <a:spLocks noChangeArrowheads="1"/>
          </p:cNvSpPr>
          <p:nvPr/>
        </p:nvSpPr>
        <p:spPr bwMode="auto">
          <a:xfrm>
            <a:off x="7162800" y="2895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90129" name="Oval 17"/>
          <p:cNvSpPr>
            <a:spLocks noChangeArrowheads="1"/>
          </p:cNvSpPr>
          <p:nvPr/>
        </p:nvSpPr>
        <p:spPr bwMode="auto">
          <a:xfrm>
            <a:off x="4130675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30" name="Oval 18"/>
          <p:cNvSpPr>
            <a:spLocks noChangeArrowheads="1"/>
          </p:cNvSpPr>
          <p:nvPr/>
        </p:nvSpPr>
        <p:spPr bwMode="auto">
          <a:xfrm>
            <a:off x="1692275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31" name="Oval 19"/>
          <p:cNvSpPr>
            <a:spLocks noChangeArrowheads="1"/>
          </p:cNvSpPr>
          <p:nvPr/>
        </p:nvSpPr>
        <p:spPr bwMode="auto">
          <a:xfrm>
            <a:off x="2149475" y="3276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32" name="Oval 20"/>
          <p:cNvSpPr>
            <a:spLocks noChangeArrowheads="1"/>
          </p:cNvSpPr>
          <p:nvPr/>
        </p:nvSpPr>
        <p:spPr bwMode="auto">
          <a:xfrm>
            <a:off x="4800600" y="1752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33" name="Oval 21"/>
          <p:cNvSpPr>
            <a:spLocks noChangeArrowheads="1"/>
          </p:cNvSpPr>
          <p:nvPr/>
        </p:nvSpPr>
        <p:spPr bwMode="auto">
          <a:xfrm>
            <a:off x="6950075" y="2971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34" name="Text Box 22"/>
          <p:cNvSpPr txBox="1">
            <a:spLocks noChangeArrowheads="1"/>
          </p:cNvSpPr>
          <p:nvPr/>
        </p:nvSpPr>
        <p:spPr bwMode="auto">
          <a:xfrm rot="-5488897">
            <a:off x="380207" y="4112419"/>
            <a:ext cx="197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Stress  (F/A)</a:t>
            </a:r>
          </a:p>
        </p:txBody>
      </p:sp>
      <p:sp>
        <p:nvSpPr>
          <p:cNvPr id="90135" name="Line 23"/>
          <p:cNvSpPr>
            <a:spLocks noChangeShapeType="1"/>
          </p:cNvSpPr>
          <p:nvPr/>
        </p:nvSpPr>
        <p:spPr bwMode="auto">
          <a:xfrm>
            <a:off x="1371600" y="5486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36" name="Line 24"/>
          <p:cNvSpPr>
            <a:spLocks noChangeShapeType="1"/>
          </p:cNvSpPr>
          <p:nvPr/>
        </p:nvSpPr>
        <p:spPr bwMode="auto">
          <a:xfrm flipH="1">
            <a:off x="2209800" y="5486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37" name="Text Box 25"/>
          <p:cNvSpPr txBox="1">
            <a:spLocks noChangeArrowheads="1"/>
          </p:cNvSpPr>
          <p:nvPr/>
        </p:nvSpPr>
        <p:spPr bwMode="auto">
          <a:xfrm>
            <a:off x="2514600" y="5029200"/>
            <a:ext cx="1139825" cy="822325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Elastic </a:t>
            </a:r>
          </a:p>
          <a:p>
            <a:r>
              <a:rPr lang="en-US" b="1">
                <a:solidFill>
                  <a:srgbClr val="FFFF00"/>
                </a:solidFill>
              </a:rPr>
              <a:t>Region</a:t>
            </a:r>
          </a:p>
        </p:txBody>
      </p:sp>
      <p:sp>
        <p:nvSpPr>
          <p:cNvPr id="90138" name="Line 26"/>
          <p:cNvSpPr>
            <a:spLocks noChangeShapeType="1"/>
          </p:cNvSpPr>
          <p:nvPr/>
        </p:nvSpPr>
        <p:spPr bwMode="auto">
          <a:xfrm>
            <a:off x="2225675" y="42672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39" name="Text Box 27"/>
          <p:cNvSpPr txBox="1">
            <a:spLocks noChangeArrowheads="1"/>
          </p:cNvSpPr>
          <p:nvPr/>
        </p:nvSpPr>
        <p:spPr bwMode="auto">
          <a:xfrm>
            <a:off x="2759075" y="3810000"/>
            <a:ext cx="1098550" cy="822325"/>
          </a:xfrm>
          <a:prstGeom prst="rect">
            <a:avLst/>
          </a:prstGeom>
          <a:solidFill>
            <a:srgbClr val="FF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Plastic</a:t>
            </a:r>
          </a:p>
          <a:p>
            <a:r>
              <a:rPr lang="en-US" b="1">
                <a:solidFill>
                  <a:srgbClr val="FFFF00"/>
                </a:solidFill>
              </a:rPr>
              <a:t>Region</a:t>
            </a:r>
          </a:p>
        </p:txBody>
      </p:sp>
      <p:sp>
        <p:nvSpPr>
          <p:cNvPr id="90140" name="Text Box 28"/>
          <p:cNvSpPr txBox="1">
            <a:spLocks noChangeArrowheads="1"/>
          </p:cNvSpPr>
          <p:nvPr/>
        </p:nvSpPr>
        <p:spPr bwMode="auto">
          <a:xfrm>
            <a:off x="4953000" y="2209800"/>
            <a:ext cx="15890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Strain</a:t>
            </a:r>
          </a:p>
          <a:p>
            <a:r>
              <a:rPr lang="en-US" b="1"/>
              <a:t>Hardening</a:t>
            </a:r>
          </a:p>
        </p:txBody>
      </p:sp>
      <p:sp>
        <p:nvSpPr>
          <p:cNvPr id="90141" name="Text Box 29"/>
          <p:cNvSpPr txBox="1">
            <a:spLocks noChangeArrowheads="1"/>
          </p:cNvSpPr>
          <p:nvPr/>
        </p:nvSpPr>
        <p:spPr bwMode="auto">
          <a:xfrm>
            <a:off x="7086600" y="2514600"/>
            <a:ext cx="1333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Fracture</a:t>
            </a:r>
          </a:p>
        </p:txBody>
      </p:sp>
      <p:sp>
        <p:nvSpPr>
          <p:cNvPr id="90142" name="Line 30"/>
          <p:cNvSpPr>
            <a:spLocks noChangeShapeType="1"/>
          </p:cNvSpPr>
          <p:nvPr/>
        </p:nvSpPr>
        <p:spPr bwMode="auto">
          <a:xfrm flipH="1">
            <a:off x="1828800" y="18288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43" name="Text Box 31"/>
          <p:cNvSpPr txBox="1">
            <a:spLocks noChangeArrowheads="1"/>
          </p:cNvSpPr>
          <p:nvPr/>
        </p:nvSpPr>
        <p:spPr bwMode="auto">
          <a:xfrm>
            <a:off x="228600" y="990600"/>
            <a:ext cx="1066800" cy="10795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/>
              <a:t>ultimate</a:t>
            </a:r>
          </a:p>
          <a:p>
            <a:pPr>
              <a:lnSpc>
                <a:spcPct val="80000"/>
              </a:lnSpc>
            </a:pPr>
            <a:r>
              <a:rPr lang="en-US" sz="2000"/>
              <a:t>tensile strength</a:t>
            </a:r>
          </a:p>
          <a:p>
            <a:pPr>
              <a:lnSpc>
                <a:spcPct val="80000"/>
              </a:lnSpc>
            </a:pPr>
            <a:endParaRPr lang="en-US" sz="2000"/>
          </a:p>
        </p:txBody>
      </p:sp>
      <p:sp>
        <p:nvSpPr>
          <p:cNvPr id="90144" name="Line 32"/>
          <p:cNvSpPr>
            <a:spLocks noChangeShapeType="1"/>
          </p:cNvSpPr>
          <p:nvPr/>
        </p:nvSpPr>
        <p:spPr bwMode="auto">
          <a:xfrm flipV="1">
            <a:off x="4876800" y="1905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45" name="Line 33"/>
          <p:cNvSpPr>
            <a:spLocks noChangeShapeType="1"/>
          </p:cNvSpPr>
          <p:nvPr/>
        </p:nvSpPr>
        <p:spPr bwMode="auto">
          <a:xfrm flipV="1">
            <a:off x="1752600" y="1371600"/>
            <a:ext cx="0" cy="457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46" name="Text Box 34"/>
          <p:cNvSpPr txBox="1">
            <a:spLocks noChangeArrowheads="1"/>
          </p:cNvSpPr>
          <p:nvPr/>
        </p:nvSpPr>
        <p:spPr bwMode="auto">
          <a:xfrm rot="-4693875">
            <a:off x="1499394" y="2215357"/>
            <a:ext cx="1271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Slope=</a:t>
            </a:r>
            <a:r>
              <a:rPr lang="en-US" b="1">
                <a:latin typeface="Arial" charset="0"/>
              </a:rPr>
              <a:t>E</a:t>
            </a:r>
          </a:p>
        </p:txBody>
      </p:sp>
      <p:sp>
        <p:nvSpPr>
          <p:cNvPr id="90147" name="Oval 35"/>
          <p:cNvSpPr>
            <a:spLocks noChangeArrowheads="1"/>
          </p:cNvSpPr>
          <p:nvPr/>
        </p:nvSpPr>
        <p:spPr bwMode="auto">
          <a:xfrm>
            <a:off x="1676400" y="1752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48" name="Oval 36"/>
          <p:cNvSpPr>
            <a:spLocks noChangeArrowheads="1"/>
          </p:cNvSpPr>
          <p:nvPr/>
        </p:nvSpPr>
        <p:spPr bwMode="auto">
          <a:xfrm>
            <a:off x="1676400" y="3276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49" name="Text Box 37"/>
          <p:cNvSpPr txBox="1">
            <a:spLocks noChangeArrowheads="1"/>
          </p:cNvSpPr>
          <p:nvPr/>
        </p:nvSpPr>
        <p:spPr bwMode="auto">
          <a:xfrm>
            <a:off x="5257800" y="3581400"/>
            <a:ext cx="3624263" cy="223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u="sng">
                <a:solidFill>
                  <a:srgbClr val="3366FF"/>
                </a:solidFill>
              </a:rPr>
              <a:t>Elastic region</a:t>
            </a:r>
          </a:p>
          <a:p>
            <a:r>
              <a:rPr lang="en-US" sz="2000"/>
              <a:t>  slope=Young’s(elastic) modulus</a:t>
            </a:r>
          </a:p>
          <a:p>
            <a:r>
              <a:rPr lang="en-US" sz="2000"/>
              <a:t>  yield strength</a:t>
            </a:r>
          </a:p>
          <a:p>
            <a:r>
              <a:rPr lang="en-US" sz="2000" u="sng">
                <a:solidFill>
                  <a:srgbClr val="FF0000"/>
                </a:solidFill>
              </a:rPr>
              <a:t>Plastic region</a:t>
            </a:r>
          </a:p>
          <a:p>
            <a:r>
              <a:rPr lang="en-US" sz="2000"/>
              <a:t>  ultimate tensile strength</a:t>
            </a:r>
          </a:p>
          <a:p>
            <a:r>
              <a:rPr lang="en-US" sz="2000"/>
              <a:t>  strain hardening</a:t>
            </a:r>
          </a:p>
          <a:p>
            <a:r>
              <a:rPr lang="en-US" sz="2000"/>
              <a:t>  fracture</a:t>
            </a:r>
          </a:p>
        </p:txBody>
      </p:sp>
      <p:sp>
        <p:nvSpPr>
          <p:cNvPr id="90150" name="Text Box 38"/>
          <p:cNvSpPr txBox="1">
            <a:spLocks noChangeArrowheads="1"/>
          </p:cNvSpPr>
          <p:nvPr/>
        </p:nvSpPr>
        <p:spPr bwMode="auto">
          <a:xfrm>
            <a:off x="6705600" y="1447800"/>
            <a:ext cx="1157288" cy="4667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necking</a:t>
            </a:r>
          </a:p>
        </p:txBody>
      </p:sp>
      <p:sp>
        <p:nvSpPr>
          <p:cNvPr id="90151" name="Line 39"/>
          <p:cNvSpPr>
            <a:spLocks noChangeShapeType="1"/>
          </p:cNvSpPr>
          <p:nvPr/>
        </p:nvSpPr>
        <p:spPr bwMode="auto">
          <a:xfrm flipH="1">
            <a:off x="6248400" y="19050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52" name="Oval 40"/>
          <p:cNvSpPr>
            <a:spLocks noChangeArrowheads="1"/>
          </p:cNvSpPr>
          <p:nvPr/>
        </p:nvSpPr>
        <p:spPr bwMode="auto">
          <a:xfrm>
            <a:off x="2133600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0153" name="Object 4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90153" name="Equation" r:id="rId3" imgW="114120" imgH="215640" progId="Equation.3">
              <p:embed/>
            </p:oleObj>
          </a:graphicData>
        </a:graphic>
      </p:graphicFrame>
      <p:sp>
        <p:nvSpPr>
          <p:cNvPr id="90154" name="Text Box 42"/>
          <p:cNvSpPr txBox="1">
            <a:spLocks noChangeArrowheads="1"/>
          </p:cNvSpPr>
          <p:nvPr/>
        </p:nvSpPr>
        <p:spPr bwMode="auto">
          <a:xfrm>
            <a:off x="152400" y="2514600"/>
            <a:ext cx="1066800" cy="8350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/>
              <a:t>yield</a:t>
            </a:r>
          </a:p>
          <a:p>
            <a:pPr>
              <a:lnSpc>
                <a:spcPct val="80000"/>
              </a:lnSpc>
            </a:pPr>
            <a:r>
              <a:rPr lang="en-US" sz="2000"/>
              <a:t>strength</a:t>
            </a:r>
          </a:p>
          <a:p>
            <a:pPr>
              <a:lnSpc>
                <a:spcPct val="80000"/>
              </a:lnSpc>
            </a:pPr>
            <a:endParaRPr lang="en-US" sz="2000"/>
          </a:p>
        </p:txBody>
      </p:sp>
      <p:sp>
        <p:nvSpPr>
          <p:cNvPr id="90155" name="Line 43"/>
          <p:cNvSpPr>
            <a:spLocks noChangeShapeType="1"/>
          </p:cNvSpPr>
          <p:nvPr/>
        </p:nvSpPr>
        <p:spPr bwMode="auto">
          <a:xfrm>
            <a:off x="1219200" y="2971800"/>
            <a:ext cx="457200" cy="381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56" name="Line 44"/>
          <p:cNvSpPr>
            <a:spLocks noChangeShapeType="1"/>
          </p:cNvSpPr>
          <p:nvPr/>
        </p:nvSpPr>
        <p:spPr bwMode="auto">
          <a:xfrm>
            <a:off x="1295400" y="1676400"/>
            <a:ext cx="381000" cy="152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90157" name="Object 45"/>
          <p:cNvGraphicFramePr>
            <a:graphicFrameLocks noChangeAspect="1"/>
          </p:cNvGraphicFramePr>
          <p:nvPr/>
        </p:nvGraphicFramePr>
        <p:xfrm>
          <a:off x="457200" y="1600200"/>
          <a:ext cx="685800" cy="493713"/>
        </p:xfrm>
        <a:graphic>
          <a:graphicData uri="http://schemas.openxmlformats.org/presentationml/2006/ole">
            <p:oleObj spid="_x0000_s90157" name="Equation" r:id="rId4" imgW="317160" imgH="228600" progId="Equation.3">
              <p:embed/>
            </p:oleObj>
          </a:graphicData>
        </a:graphic>
      </p:graphicFrame>
      <p:graphicFrame>
        <p:nvGraphicFramePr>
          <p:cNvPr id="90158" name="Object 46"/>
          <p:cNvGraphicFramePr>
            <a:graphicFrameLocks noChangeAspect="1"/>
          </p:cNvGraphicFramePr>
          <p:nvPr/>
        </p:nvGraphicFramePr>
        <p:xfrm>
          <a:off x="457200" y="2895600"/>
          <a:ext cx="411163" cy="520700"/>
        </p:xfrm>
        <a:graphic>
          <a:graphicData uri="http://schemas.openxmlformats.org/presentationml/2006/ole">
            <p:oleObj spid="_x0000_s90158" name="Equation" r:id="rId5" imgW="190440" imgH="241200" progId="Equation.3">
              <p:embed/>
            </p:oleObj>
          </a:graphicData>
        </a:graphic>
      </p:graphicFrame>
      <p:grpSp>
        <p:nvGrpSpPr>
          <p:cNvPr id="90159" name="Group 47"/>
          <p:cNvGrpSpPr>
            <a:grpSpLocks/>
          </p:cNvGrpSpPr>
          <p:nvPr/>
        </p:nvGrpSpPr>
        <p:grpSpPr bwMode="auto">
          <a:xfrm>
            <a:off x="0" y="5486400"/>
            <a:ext cx="1143000" cy="1100138"/>
            <a:chOff x="0" y="3456"/>
            <a:chExt cx="720" cy="693"/>
          </a:xfrm>
        </p:grpSpPr>
        <p:graphicFrame>
          <p:nvGraphicFramePr>
            <p:cNvPr id="90160" name="Object 48"/>
            <p:cNvGraphicFramePr>
              <a:graphicFrameLocks noChangeAspect="1"/>
            </p:cNvGraphicFramePr>
            <p:nvPr/>
          </p:nvGraphicFramePr>
          <p:xfrm>
            <a:off x="0" y="3456"/>
            <a:ext cx="720" cy="253"/>
          </p:xfrm>
          <a:graphic>
            <a:graphicData uri="http://schemas.openxmlformats.org/presentationml/2006/ole">
              <p:oleObj spid="_x0000_s90160" name="Equation" r:id="rId6" imgW="507960" imgH="177480" progId="Equation.3">
                <p:embed/>
              </p:oleObj>
            </a:graphicData>
          </a:graphic>
        </p:graphicFrame>
        <p:graphicFrame>
          <p:nvGraphicFramePr>
            <p:cNvPr id="90161" name="Object 49"/>
            <p:cNvGraphicFramePr>
              <a:graphicFrameLocks noChangeAspect="1"/>
            </p:cNvGraphicFramePr>
            <p:nvPr/>
          </p:nvGraphicFramePr>
          <p:xfrm>
            <a:off x="240" y="3696"/>
            <a:ext cx="480" cy="453"/>
          </p:xfrm>
          <a:graphic>
            <a:graphicData uri="http://schemas.openxmlformats.org/presentationml/2006/ole">
              <p:oleObj spid="_x0000_s90161" name="Equation" r:id="rId7" imgW="419040" imgH="393480" progId="Equation.3">
                <p:embed/>
              </p:oleObj>
            </a:graphicData>
          </a:graphic>
        </p:graphicFrame>
      </p:grpSp>
      <p:sp>
        <p:nvSpPr>
          <p:cNvPr id="90162" name="Freeform 50"/>
          <p:cNvSpPr>
            <a:spLocks/>
          </p:cNvSpPr>
          <p:nvPr/>
        </p:nvSpPr>
        <p:spPr bwMode="auto">
          <a:xfrm>
            <a:off x="1143000" y="5410200"/>
            <a:ext cx="914400" cy="4572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92" y="240"/>
              </a:cxn>
              <a:cxn ang="0">
                <a:pos x="480" y="144"/>
              </a:cxn>
              <a:cxn ang="0">
                <a:pos x="576" y="0"/>
              </a:cxn>
            </a:cxnLst>
            <a:rect l="0" t="0" r="r" b="b"/>
            <a:pathLst>
              <a:path w="576" h="288">
                <a:moveTo>
                  <a:pt x="0" y="288"/>
                </a:moveTo>
                <a:cubicBezTo>
                  <a:pt x="56" y="276"/>
                  <a:pt x="112" y="264"/>
                  <a:pt x="192" y="240"/>
                </a:cubicBezTo>
                <a:cubicBezTo>
                  <a:pt x="272" y="216"/>
                  <a:pt x="416" y="184"/>
                  <a:pt x="480" y="144"/>
                </a:cubicBezTo>
                <a:cubicBezTo>
                  <a:pt x="544" y="104"/>
                  <a:pt x="560" y="52"/>
                  <a:pt x="576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90163" name="Object 51"/>
          <p:cNvGraphicFramePr>
            <a:graphicFrameLocks noChangeAspect="1"/>
          </p:cNvGraphicFramePr>
          <p:nvPr/>
        </p:nvGraphicFramePr>
        <p:xfrm>
          <a:off x="5181600" y="6248400"/>
          <a:ext cx="341313" cy="374650"/>
        </p:xfrm>
        <a:graphic>
          <a:graphicData uri="http://schemas.openxmlformats.org/presentationml/2006/ole">
            <p:oleObj spid="_x0000_s90163" name="Equation" r:id="rId8" imgW="126720" imgH="139680" progId="Equation.3">
              <p:embed/>
            </p:oleObj>
          </a:graphicData>
        </a:graphic>
      </p:graphicFrame>
      <p:graphicFrame>
        <p:nvGraphicFramePr>
          <p:cNvPr id="90164" name="Object 52"/>
          <p:cNvGraphicFramePr>
            <a:graphicFrameLocks noChangeAspect="1"/>
          </p:cNvGraphicFramePr>
          <p:nvPr/>
        </p:nvGraphicFramePr>
        <p:xfrm>
          <a:off x="1981200" y="6159500"/>
          <a:ext cx="1217613" cy="698500"/>
        </p:xfrm>
        <a:graphic>
          <a:graphicData uri="http://schemas.openxmlformats.org/presentationml/2006/ole">
            <p:oleObj spid="_x0000_s90164" name="Equation" r:id="rId9" imgW="774360" imgH="444240" progId="Equation.3">
              <p:embed/>
            </p:oleObj>
          </a:graphicData>
        </a:graphic>
      </p:graphicFrame>
      <p:sp>
        <p:nvSpPr>
          <p:cNvPr id="90165" name="Line 53"/>
          <p:cNvSpPr>
            <a:spLocks noChangeShapeType="1"/>
          </p:cNvSpPr>
          <p:nvPr/>
        </p:nvSpPr>
        <p:spPr bwMode="auto">
          <a:xfrm flipH="1" flipV="1">
            <a:off x="1752600" y="6400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66" name="Text Box 54"/>
          <p:cNvSpPr txBox="1">
            <a:spLocks noChangeArrowheads="1"/>
          </p:cNvSpPr>
          <p:nvPr/>
        </p:nvSpPr>
        <p:spPr bwMode="auto">
          <a:xfrm>
            <a:off x="1981200" y="76200"/>
            <a:ext cx="511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latin typeface="Arial" charset="0"/>
              </a:rPr>
              <a:t>Stress-Strain  Diagram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ste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73125"/>
            <a:ext cx="8229600" cy="5832475"/>
          </a:xfrm>
          <a:prstGeom prst="rect">
            <a:avLst/>
          </a:prstGeom>
          <a:noFill/>
        </p:spPr>
      </p:pic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6553200" y="1066800"/>
            <a:ext cx="1393825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A36 Steel</a:t>
            </a:r>
          </a:p>
        </p:txBody>
      </p:sp>
      <p:sp>
        <p:nvSpPr>
          <p:cNvPr id="86020" name="Line 4"/>
          <p:cNvSpPr>
            <a:spLocks noChangeShapeType="1"/>
          </p:cNvSpPr>
          <p:nvPr/>
        </p:nvSpPr>
        <p:spPr bwMode="auto">
          <a:xfrm>
            <a:off x="838200" y="2743200"/>
            <a:ext cx="1219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>
            <a:off x="762000" y="2057400"/>
            <a:ext cx="5029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022" name="Line 6"/>
          <p:cNvSpPr>
            <a:spLocks noChangeShapeType="1"/>
          </p:cNvSpPr>
          <p:nvPr/>
        </p:nvSpPr>
        <p:spPr bwMode="auto">
          <a:xfrm flipH="1">
            <a:off x="5715000" y="1219200"/>
            <a:ext cx="76200" cy="3810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023" name="Line 7"/>
          <p:cNvSpPr>
            <a:spLocks noChangeShapeType="1"/>
          </p:cNvSpPr>
          <p:nvPr/>
        </p:nvSpPr>
        <p:spPr bwMode="auto">
          <a:xfrm flipH="1">
            <a:off x="2133600" y="1371600"/>
            <a:ext cx="76200" cy="3810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2051050" y="76200"/>
            <a:ext cx="511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latin typeface="Arial" charset="0"/>
              </a:rPr>
              <a:t>Stress-Strain  Diagram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438400" y="152400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057400" y="76200"/>
            <a:ext cx="506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latin typeface="Arial" charset="0"/>
              </a:rPr>
              <a:t>5.4 Material Properties</a:t>
            </a:r>
            <a:endParaRPr lang="en-US" b="1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641725" y="1565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209800" y="1905000"/>
            <a:ext cx="2017713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buFontTx/>
              <a:buChar char="•"/>
            </a:pPr>
            <a:r>
              <a:rPr lang="en-US" sz="2800" b="1"/>
              <a:t> Strength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n-US" sz="2800" b="1"/>
              <a:t> Hardness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n-US" sz="2800" b="1"/>
              <a:t> Ductility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n-US" sz="2800" b="1"/>
              <a:t> Brittleness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n-US" sz="2800" b="1"/>
              <a:t> Toughness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04800" y="1219200"/>
            <a:ext cx="68230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/>
              <a:t>Characteristics of Material are described 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09600" y="1143000"/>
            <a:ext cx="417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b="1"/>
              <a:t> Shear Load : Tangential load</a:t>
            </a:r>
          </a:p>
        </p:txBody>
      </p:sp>
      <p:grpSp>
        <p:nvGrpSpPr>
          <p:cNvPr id="4129" name="Group 33"/>
          <p:cNvGrpSpPr>
            <a:grpSpLocks/>
          </p:cNvGrpSpPr>
          <p:nvPr/>
        </p:nvGrpSpPr>
        <p:grpSpPr bwMode="auto">
          <a:xfrm>
            <a:off x="457200" y="2133600"/>
            <a:ext cx="4876800" cy="1143000"/>
            <a:chOff x="720" y="1344"/>
            <a:chExt cx="3072" cy="720"/>
          </a:xfrm>
        </p:grpSpPr>
        <p:sp>
          <p:nvSpPr>
            <p:cNvPr id="4102" name="Line 6"/>
            <p:cNvSpPr>
              <a:spLocks noChangeShapeType="1"/>
            </p:cNvSpPr>
            <p:nvPr/>
          </p:nvSpPr>
          <p:spPr bwMode="auto">
            <a:xfrm flipH="1">
              <a:off x="720" y="1824"/>
              <a:ext cx="43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3" name="Line 7"/>
            <p:cNvSpPr>
              <a:spLocks noChangeShapeType="1"/>
            </p:cNvSpPr>
            <p:nvPr/>
          </p:nvSpPr>
          <p:spPr bwMode="auto">
            <a:xfrm>
              <a:off x="3312" y="1536"/>
              <a:ext cx="48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1920" y="1392"/>
              <a:ext cx="134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1200" y="1680"/>
              <a:ext cx="134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2112" y="1344"/>
              <a:ext cx="240" cy="72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07" name="Group 11"/>
          <p:cNvGrpSpPr>
            <a:grpSpLocks/>
          </p:cNvGrpSpPr>
          <p:nvPr/>
        </p:nvGrpSpPr>
        <p:grpSpPr bwMode="auto">
          <a:xfrm>
            <a:off x="609600" y="3657600"/>
            <a:ext cx="4876800" cy="1143000"/>
            <a:chOff x="1248" y="2832"/>
            <a:chExt cx="3072" cy="720"/>
          </a:xfrm>
        </p:grpSpPr>
        <p:sp>
          <p:nvSpPr>
            <p:cNvPr id="4108" name="Line 12"/>
            <p:cNvSpPr>
              <a:spLocks noChangeShapeType="1"/>
            </p:cNvSpPr>
            <p:nvPr/>
          </p:nvSpPr>
          <p:spPr bwMode="auto">
            <a:xfrm flipH="1">
              <a:off x="1248" y="3360"/>
              <a:ext cx="43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Line 13"/>
            <p:cNvSpPr>
              <a:spLocks noChangeShapeType="1"/>
            </p:cNvSpPr>
            <p:nvPr/>
          </p:nvSpPr>
          <p:spPr bwMode="auto">
            <a:xfrm>
              <a:off x="3840" y="3072"/>
              <a:ext cx="48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Rectangle 14"/>
            <p:cNvSpPr>
              <a:spLocks noChangeArrowheads="1"/>
            </p:cNvSpPr>
            <p:nvPr/>
          </p:nvSpPr>
          <p:spPr bwMode="auto">
            <a:xfrm>
              <a:off x="2448" y="2928"/>
              <a:ext cx="134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>
              <a:off x="1728" y="3216"/>
              <a:ext cx="134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" name="Rectangle 16"/>
            <p:cNvSpPr>
              <a:spLocks noChangeArrowheads="1"/>
            </p:cNvSpPr>
            <p:nvPr/>
          </p:nvSpPr>
          <p:spPr bwMode="auto">
            <a:xfrm>
              <a:off x="2640" y="2832"/>
              <a:ext cx="240" cy="72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5715000" y="3733800"/>
            <a:ext cx="3200400" cy="1066800"/>
            <a:chOff x="3600" y="2544"/>
            <a:chExt cx="2016" cy="672"/>
          </a:xfrm>
        </p:grpSpPr>
        <p:sp>
          <p:nvSpPr>
            <p:cNvPr id="4120" name="Rectangle 24"/>
            <p:cNvSpPr>
              <a:spLocks noChangeArrowheads="1"/>
            </p:cNvSpPr>
            <p:nvPr/>
          </p:nvSpPr>
          <p:spPr bwMode="auto">
            <a:xfrm>
              <a:off x="3600" y="2928"/>
              <a:ext cx="134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2" name="Line 26"/>
            <p:cNvSpPr>
              <a:spLocks noChangeShapeType="1"/>
            </p:cNvSpPr>
            <p:nvPr/>
          </p:nvSpPr>
          <p:spPr bwMode="auto">
            <a:xfrm flipH="1">
              <a:off x="4368" y="297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Rectangle 28"/>
            <p:cNvSpPr>
              <a:spLocks noChangeArrowheads="1"/>
            </p:cNvSpPr>
            <p:nvPr/>
          </p:nvSpPr>
          <p:spPr bwMode="auto">
            <a:xfrm>
              <a:off x="4272" y="2544"/>
              <a:ext cx="134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6" name="Line 30"/>
            <p:cNvSpPr>
              <a:spLocks noChangeShapeType="1"/>
            </p:cNvSpPr>
            <p:nvPr/>
          </p:nvSpPr>
          <p:spPr bwMode="auto">
            <a:xfrm>
              <a:off x="4320" y="2784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40" name="Group 44"/>
          <p:cNvGrpSpPr>
            <a:grpSpLocks/>
          </p:cNvGrpSpPr>
          <p:nvPr/>
        </p:nvGrpSpPr>
        <p:grpSpPr bwMode="auto">
          <a:xfrm>
            <a:off x="5715000" y="2286000"/>
            <a:ext cx="3200400" cy="1066800"/>
            <a:chOff x="3600" y="1440"/>
            <a:chExt cx="2016" cy="672"/>
          </a:xfrm>
        </p:grpSpPr>
        <p:sp>
          <p:nvSpPr>
            <p:cNvPr id="4119" name="Rectangle 23"/>
            <p:cNvSpPr>
              <a:spLocks noChangeArrowheads="1"/>
            </p:cNvSpPr>
            <p:nvPr/>
          </p:nvSpPr>
          <p:spPr bwMode="auto">
            <a:xfrm>
              <a:off x="4272" y="1440"/>
              <a:ext cx="134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1" name="Line 25"/>
            <p:cNvSpPr>
              <a:spLocks noChangeShapeType="1"/>
            </p:cNvSpPr>
            <p:nvPr/>
          </p:nvSpPr>
          <p:spPr bwMode="auto">
            <a:xfrm>
              <a:off x="4320" y="1680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Rectangle 29"/>
            <p:cNvSpPr>
              <a:spLocks noChangeArrowheads="1"/>
            </p:cNvSpPr>
            <p:nvPr/>
          </p:nvSpPr>
          <p:spPr bwMode="auto">
            <a:xfrm>
              <a:off x="3600" y="1824"/>
              <a:ext cx="134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7" name="Line 31"/>
            <p:cNvSpPr>
              <a:spLocks noChangeShapeType="1"/>
            </p:cNvSpPr>
            <p:nvPr/>
          </p:nvSpPr>
          <p:spPr bwMode="auto">
            <a:xfrm flipH="1">
              <a:off x="4320" y="192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30" name="Text Box 34"/>
          <p:cNvSpPr txBox="1">
            <a:spLocks noChangeArrowheads="1"/>
          </p:cNvSpPr>
          <p:nvPr/>
        </p:nvSpPr>
        <p:spPr bwMode="auto">
          <a:xfrm>
            <a:off x="381000" y="1905000"/>
            <a:ext cx="173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pulling apart</a:t>
            </a:r>
          </a:p>
        </p:txBody>
      </p:sp>
      <p:sp>
        <p:nvSpPr>
          <p:cNvPr id="4131" name="Rectangle 35"/>
          <p:cNvSpPr>
            <a:spLocks noChangeArrowheads="1"/>
          </p:cNvSpPr>
          <p:nvPr/>
        </p:nvSpPr>
        <p:spPr bwMode="auto">
          <a:xfrm>
            <a:off x="1447800" y="5943600"/>
            <a:ext cx="2895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2" name="Line 36"/>
          <p:cNvSpPr>
            <a:spLocks noChangeShapeType="1"/>
          </p:cNvSpPr>
          <p:nvPr/>
        </p:nvSpPr>
        <p:spPr bwMode="auto">
          <a:xfrm>
            <a:off x="2743200" y="5029200"/>
            <a:ext cx="0" cy="1828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5" name="Rectangle 39"/>
          <p:cNvSpPr>
            <a:spLocks noChangeArrowheads="1"/>
          </p:cNvSpPr>
          <p:nvPr/>
        </p:nvSpPr>
        <p:spPr bwMode="auto">
          <a:xfrm>
            <a:off x="5562600" y="6019800"/>
            <a:ext cx="1066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6" name="Rectangle 40"/>
          <p:cNvSpPr>
            <a:spLocks noChangeArrowheads="1"/>
          </p:cNvSpPr>
          <p:nvPr/>
        </p:nvSpPr>
        <p:spPr bwMode="auto">
          <a:xfrm>
            <a:off x="7239000" y="6019800"/>
            <a:ext cx="990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7" name="Line 41"/>
          <p:cNvSpPr>
            <a:spLocks noChangeShapeType="1"/>
          </p:cNvSpPr>
          <p:nvPr/>
        </p:nvSpPr>
        <p:spPr bwMode="auto">
          <a:xfrm>
            <a:off x="6781800" y="5867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8" name="Line 42"/>
          <p:cNvSpPr>
            <a:spLocks noChangeShapeType="1"/>
          </p:cNvSpPr>
          <p:nvPr/>
        </p:nvSpPr>
        <p:spPr bwMode="auto">
          <a:xfrm>
            <a:off x="7086600" y="6019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1" name="Line 45"/>
          <p:cNvSpPr>
            <a:spLocks noChangeShapeType="1"/>
          </p:cNvSpPr>
          <p:nvPr/>
        </p:nvSpPr>
        <p:spPr bwMode="auto">
          <a:xfrm>
            <a:off x="1447800" y="6248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2" name="Line 46"/>
          <p:cNvSpPr>
            <a:spLocks noChangeShapeType="1"/>
          </p:cNvSpPr>
          <p:nvPr/>
        </p:nvSpPr>
        <p:spPr bwMode="auto">
          <a:xfrm>
            <a:off x="1828800" y="6248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3" name="Line 47"/>
          <p:cNvSpPr>
            <a:spLocks noChangeShapeType="1"/>
          </p:cNvSpPr>
          <p:nvPr/>
        </p:nvSpPr>
        <p:spPr bwMode="auto">
          <a:xfrm>
            <a:off x="2286000" y="6248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4" name="Line 48"/>
          <p:cNvSpPr>
            <a:spLocks noChangeShapeType="1"/>
          </p:cNvSpPr>
          <p:nvPr/>
        </p:nvSpPr>
        <p:spPr bwMode="auto">
          <a:xfrm>
            <a:off x="2743200" y="6248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5" name="Line 49"/>
          <p:cNvSpPr>
            <a:spLocks noChangeShapeType="1"/>
          </p:cNvSpPr>
          <p:nvPr/>
        </p:nvSpPr>
        <p:spPr bwMode="auto">
          <a:xfrm>
            <a:off x="3276600" y="6248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6" name="Line 50"/>
          <p:cNvSpPr>
            <a:spLocks noChangeShapeType="1"/>
          </p:cNvSpPr>
          <p:nvPr/>
        </p:nvSpPr>
        <p:spPr bwMode="auto">
          <a:xfrm>
            <a:off x="3810000" y="6248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7" name="Line 51"/>
          <p:cNvSpPr>
            <a:spLocks noChangeShapeType="1"/>
          </p:cNvSpPr>
          <p:nvPr/>
        </p:nvSpPr>
        <p:spPr bwMode="auto">
          <a:xfrm>
            <a:off x="4343400" y="6248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8" name="Line 52"/>
          <p:cNvSpPr>
            <a:spLocks noChangeShapeType="1"/>
          </p:cNvSpPr>
          <p:nvPr/>
        </p:nvSpPr>
        <p:spPr bwMode="auto">
          <a:xfrm>
            <a:off x="1447800" y="5715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9" name="Line 53"/>
          <p:cNvSpPr>
            <a:spLocks noChangeShapeType="1"/>
          </p:cNvSpPr>
          <p:nvPr/>
        </p:nvSpPr>
        <p:spPr bwMode="auto">
          <a:xfrm>
            <a:off x="1828800" y="5715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50" name="Line 54"/>
          <p:cNvSpPr>
            <a:spLocks noChangeShapeType="1"/>
          </p:cNvSpPr>
          <p:nvPr/>
        </p:nvSpPr>
        <p:spPr bwMode="auto">
          <a:xfrm>
            <a:off x="2286000" y="5715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51" name="Line 55"/>
          <p:cNvSpPr>
            <a:spLocks noChangeShapeType="1"/>
          </p:cNvSpPr>
          <p:nvPr/>
        </p:nvSpPr>
        <p:spPr bwMode="auto">
          <a:xfrm>
            <a:off x="27432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52" name="Line 56"/>
          <p:cNvSpPr>
            <a:spLocks noChangeShapeType="1"/>
          </p:cNvSpPr>
          <p:nvPr/>
        </p:nvSpPr>
        <p:spPr bwMode="auto">
          <a:xfrm>
            <a:off x="3276600" y="525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53" name="Line 57"/>
          <p:cNvSpPr>
            <a:spLocks noChangeShapeType="1"/>
          </p:cNvSpPr>
          <p:nvPr/>
        </p:nvSpPr>
        <p:spPr bwMode="auto">
          <a:xfrm>
            <a:off x="2743200" y="525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54" name="Line 58"/>
          <p:cNvSpPr>
            <a:spLocks noChangeShapeType="1"/>
          </p:cNvSpPr>
          <p:nvPr/>
        </p:nvSpPr>
        <p:spPr bwMode="auto">
          <a:xfrm>
            <a:off x="3810000" y="525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55" name="Line 59"/>
          <p:cNvSpPr>
            <a:spLocks noChangeShapeType="1"/>
          </p:cNvSpPr>
          <p:nvPr/>
        </p:nvSpPr>
        <p:spPr bwMode="auto">
          <a:xfrm>
            <a:off x="4343400" y="525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56" name="Line 60"/>
          <p:cNvSpPr>
            <a:spLocks noChangeShapeType="1"/>
          </p:cNvSpPr>
          <p:nvPr/>
        </p:nvSpPr>
        <p:spPr bwMode="auto">
          <a:xfrm>
            <a:off x="2743200" y="5257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57" name="Line 61"/>
          <p:cNvSpPr>
            <a:spLocks noChangeShapeType="1"/>
          </p:cNvSpPr>
          <p:nvPr/>
        </p:nvSpPr>
        <p:spPr bwMode="auto">
          <a:xfrm>
            <a:off x="1447800" y="5715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58" name="Line 62"/>
          <p:cNvSpPr>
            <a:spLocks noChangeShapeType="1"/>
          </p:cNvSpPr>
          <p:nvPr/>
        </p:nvSpPr>
        <p:spPr bwMode="auto">
          <a:xfrm>
            <a:off x="1447800" y="66294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59" name="Text Box 63"/>
          <p:cNvSpPr txBox="1">
            <a:spLocks noChangeArrowheads="1"/>
          </p:cNvSpPr>
          <p:nvPr/>
        </p:nvSpPr>
        <p:spPr bwMode="auto">
          <a:xfrm>
            <a:off x="228600" y="6248400"/>
            <a:ext cx="121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Pressure</a:t>
            </a:r>
          </a:p>
        </p:txBody>
      </p:sp>
      <p:sp>
        <p:nvSpPr>
          <p:cNvPr id="4160" name="Text Box 64"/>
          <p:cNvSpPr txBox="1">
            <a:spLocks noChangeArrowheads="1"/>
          </p:cNvSpPr>
          <p:nvPr/>
        </p:nvSpPr>
        <p:spPr bwMode="auto">
          <a:xfrm>
            <a:off x="381000" y="5410200"/>
            <a:ext cx="928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Cargo</a:t>
            </a:r>
          </a:p>
        </p:txBody>
      </p:sp>
      <p:sp>
        <p:nvSpPr>
          <p:cNvPr id="4161" name="Rectangle 65"/>
          <p:cNvSpPr>
            <a:spLocks noChangeArrowheads="1"/>
          </p:cNvSpPr>
          <p:nvPr/>
        </p:nvSpPr>
        <p:spPr bwMode="auto">
          <a:xfrm>
            <a:off x="1447800" y="76200"/>
            <a:ext cx="62468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latin typeface="Arial" charset="0"/>
              </a:rPr>
              <a:t>Classifying  Loads on Materials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438400" y="152400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 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641725" y="1565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88925" y="1035050"/>
            <a:ext cx="8686800" cy="490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800" b="1">
                <a:latin typeface="Arial" charset="0"/>
              </a:rPr>
              <a:t>Strength:</a:t>
            </a:r>
          </a:p>
          <a:p>
            <a:pPr marL="457200" indent="-457200">
              <a:lnSpc>
                <a:spcPct val="150000"/>
              </a:lnSpc>
            </a:pPr>
            <a:r>
              <a:rPr lang="en-US"/>
              <a:t>    </a:t>
            </a:r>
            <a:r>
              <a:rPr lang="en-US" b="1"/>
              <a:t>- </a:t>
            </a:r>
            <a:r>
              <a:rPr lang="en-US" sz="2600" b="1"/>
              <a:t>Measure of the material property to resist deformation </a:t>
            </a:r>
          </a:p>
          <a:p>
            <a:pPr marL="457200" indent="-457200">
              <a:lnSpc>
                <a:spcPct val="150000"/>
              </a:lnSpc>
            </a:pPr>
            <a:r>
              <a:rPr lang="en-US" sz="2600" b="1"/>
              <a:t>       and to maintain its shape</a:t>
            </a:r>
          </a:p>
          <a:p>
            <a:pPr marL="457200" indent="-457200">
              <a:lnSpc>
                <a:spcPct val="150000"/>
              </a:lnSpc>
            </a:pPr>
            <a:r>
              <a:rPr lang="en-US" sz="2600" b="1"/>
              <a:t>    - It is quantified in terms of yield stress      or ultimate </a:t>
            </a:r>
          </a:p>
          <a:p>
            <a:pPr marL="457200" indent="-457200">
              <a:lnSpc>
                <a:spcPct val="150000"/>
              </a:lnSpc>
            </a:pPr>
            <a:r>
              <a:rPr lang="en-US" sz="2600" b="1"/>
              <a:t>      tensile strength        .</a:t>
            </a:r>
          </a:p>
          <a:p>
            <a:pPr marL="457200" indent="-457200">
              <a:lnSpc>
                <a:spcPct val="150000"/>
              </a:lnSpc>
            </a:pPr>
            <a:r>
              <a:rPr lang="en-US" sz="2600" b="1"/>
              <a:t>    - High carbon steels and metal alloys have higher strength</a:t>
            </a:r>
          </a:p>
          <a:p>
            <a:pPr marL="457200" indent="-457200">
              <a:lnSpc>
                <a:spcPct val="150000"/>
              </a:lnSpc>
            </a:pPr>
            <a:r>
              <a:rPr lang="en-US" sz="2600" b="1"/>
              <a:t>       than pure metals.</a:t>
            </a:r>
          </a:p>
          <a:p>
            <a:pPr marL="457200" indent="-457200">
              <a:lnSpc>
                <a:spcPct val="150000"/>
              </a:lnSpc>
            </a:pPr>
            <a:r>
              <a:rPr lang="en-US" sz="2600" b="1"/>
              <a:t>    - Ceramic</a:t>
            </a:r>
            <a:r>
              <a:rPr lang="en-US" sz="2600"/>
              <a:t> </a:t>
            </a:r>
            <a:r>
              <a:rPr lang="en-US" sz="2600" b="1"/>
              <a:t>also exhibit high strength characteristics.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438400" y="76200"/>
            <a:ext cx="429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latin typeface="Arial" charset="0"/>
              </a:rPr>
              <a:t>Material Properties</a:t>
            </a:r>
            <a:endParaRPr lang="en-US" b="1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3016250" y="3198813"/>
            <a:ext cx="109855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800" u="sng">
              <a:solidFill>
                <a:schemeClr val="accent2"/>
              </a:solidFill>
            </a:endParaRPr>
          </a:p>
          <a:p>
            <a:r>
              <a:rPr lang="en-US" sz="2800">
                <a:latin typeface="Symbol" pitchFamily="18" charset="2"/>
              </a:rPr>
              <a:t>s</a:t>
            </a:r>
            <a:r>
              <a:rPr lang="en-US" sz="2800" baseline="-25000"/>
              <a:t>ult</a:t>
            </a:r>
            <a:endParaRPr lang="en-US" sz="2800"/>
          </a:p>
          <a:p>
            <a:r>
              <a:rPr lang="en-US" sz="2800"/>
              <a:t>	</a:t>
            </a: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6153150" y="2589213"/>
            <a:ext cx="70485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800" u="sng">
              <a:solidFill>
                <a:schemeClr val="accent2"/>
              </a:solidFill>
            </a:endParaRPr>
          </a:p>
          <a:p>
            <a:r>
              <a:rPr lang="en-US" sz="2800">
                <a:latin typeface="Symbol" pitchFamily="18" charset="2"/>
              </a:rPr>
              <a:t>s</a:t>
            </a:r>
            <a:r>
              <a:rPr lang="en-US" sz="2800" baseline="-25000"/>
              <a:t>y</a:t>
            </a:r>
            <a:r>
              <a:rPr lang="en-US" sz="280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438400" y="152400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 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641725" y="1565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04800" y="1219200"/>
            <a:ext cx="8507413" cy="458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800" b="1">
                <a:latin typeface="Arial" charset="0"/>
              </a:rPr>
              <a:t>Hardness:</a:t>
            </a:r>
          </a:p>
          <a:p>
            <a:pPr marL="457200" indent="-457200">
              <a:lnSpc>
                <a:spcPct val="150000"/>
              </a:lnSpc>
            </a:pPr>
            <a:r>
              <a:rPr lang="en-US"/>
              <a:t>    -</a:t>
            </a:r>
            <a:r>
              <a:rPr lang="en-US" b="1"/>
              <a:t> </a:t>
            </a:r>
            <a:r>
              <a:rPr lang="en-US" sz="2600" b="1"/>
              <a:t>Measure of the material property to resist indentation,</a:t>
            </a:r>
          </a:p>
          <a:p>
            <a:pPr marL="457200" indent="-457200">
              <a:lnSpc>
                <a:spcPct val="80000"/>
              </a:lnSpc>
            </a:pPr>
            <a:r>
              <a:rPr lang="en-US" sz="2600" b="1"/>
              <a:t>      abrasion and wear.</a:t>
            </a:r>
          </a:p>
          <a:p>
            <a:pPr marL="457200" indent="-457200">
              <a:lnSpc>
                <a:spcPct val="150000"/>
              </a:lnSpc>
            </a:pPr>
            <a:r>
              <a:rPr lang="en-US" sz="2600" b="1"/>
              <a:t>    - It is quantified by hardness scale such as Rockwell and </a:t>
            </a:r>
          </a:p>
          <a:p>
            <a:pPr marL="457200" indent="-457200">
              <a:lnSpc>
                <a:spcPct val="80000"/>
              </a:lnSpc>
            </a:pPr>
            <a:r>
              <a:rPr lang="en-US" sz="2600" b="1"/>
              <a:t>      Brinell hardness scale that measure indentation / </a:t>
            </a:r>
          </a:p>
          <a:p>
            <a:pPr marL="457200" indent="-457200">
              <a:lnSpc>
                <a:spcPct val="80000"/>
              </a:lnSpc>
            </a:pPr>
            <a:r>
              <a:rPr lang="en-US" sz="2600" b="1"/>
              <a:t>      penetration under a load.</a:t>
            </a:r>
          </a:p>
          <a:p>
            <a:pPr marL="457200" indent="-457200">
              <a:lnSpc>
                <a:spcPct val="150000"/>
              </a:lnSpc>
            </a:pPr>
            <a:r>
              <a:rPr lang="en-US" sz="2600" b="1"/>
              <a:t>    - Hardness and Strength correlate well because both </a:t>
            </a:r>
          </a:p>
          <a:p>
            <a:pPr marL="457200" indent="-457200">
              <a:lnSpc>
                <a:spcPct val="80000"/>
              </a:lnSpc>
            </a:pPr>
            <a:r>
              <a:rPr lang="en-US" sz="2600" b="1"/>
              <a:t>      properties are related to inter-molecular bonding.  A </a:t>
            </a:r>
          </a:p>
          <a:p>
            <a:pPr marL="457200" indent="-457200"/>
            <a:r>
              <a:rPr lang="en-US" sz="2600" b="1"/>
              <a:t>      high-strength material is typically resistant to wear </a:t>
            </a:r>
          </a:p>
          <a:p>
            <a:pPr marL="457200" indent="-457200"/>
            <a:r>
              <a:rPr lang="en-US" sz="2600" b="1"/>
              <a:t>      and abrasion.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438400" y="76200"/>
            <a:ext cx="429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latin typeface="Arial" charset="0"/>
              </a:rPr>
              <a:t>Material Properties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-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0" y="-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70660" name="Group 4"/>
          <p:cNvGrpSpPr>
            <a:grpSpLocks/>
          </p:cNvGrpSpPr>
          <p:nvPr/>
        </p:nvGrpSpPr>
        <p:grpSpPr bwMode="auto">
          <a:xfrm>
            <a:off x="2209800" y="990600"/>
            <a:ext cx="4665663" cy="5486400"/>
            <a:chOff x="-3" y="-3"/>
            <a:chExt cx="1942" cy="4614"/>
          </a:xfrm>
        </p:grpSpPr>
        <p:grpSp>
          <p:nvGrpSpPr>
            <p:cNvPr id="70661" name="Group 5"/>
            <p:cNvGrpSpPr>
              <a:grpSpLocks/>
            </p:cNvGrpSpPr>
            <p:nvPr/>
          </p:nvGrpSpPr>
          <p:grpSpPr bwMode="auto">
            <a:xfrm>
              <a:off x="0" y="0"/>
              <a:ext cx="1936" cy="4608"/>
              <a:chOff x="0" y="0"/>
              <a:chExt cx="1936" cy="4608"/>
            </a:xfrm>
          </p:grpSpPr>
          <p:grpSp>
            <p:nvGrpSpPr>
              <p:cNvPr id="70662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1238" cy="384"/>
                <a:chOff x="0" y="0"/>
                <a:chExt cx="1238" cy="384"/>
              </a:xfrm>
            </p:grpSpPr>
            <p:sp>
              <p:nvSpPr>
                <p:cNvPr id="70663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38" cy="384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/>
                  <a:r>
                    <a:rPr lang="en-US" sz="1200" b="1">
                      <a:solidFill>
                        <a:srgbClr val="800000"/>
                      </a:solidFill>
                    </a:rPr>
                    <a:t>Material</a:t>
                  </a:r>
                </a:p>
                <a:p>
                  <a:pPr algn="ctr" eaLnBrk="0" hangingPunct="0"/>
                  <a:endParaRPr lang="en-US" sz="1200" b="1"/>
                </a:p>
              </p:txBody>
            </p:sp>
            <p:sp>
              <p:nvSpPr>
                <p:cNvPr id="70664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38" cy="384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0665" name="Group 9"/>
              <p:cNvGrpSpPr>
                <a:grpSpLocks/>
              </p:cNvGrpSpPr>
              <p:nvPr/>
            </p:nvGrpSpPr>
            <p:grpSpPr bwMode="auto">
              <a:xfrm>
                <a:off x="1238" y="0"/>
                <a:ext cx="698" cy="384"/>
                <a:chOff x="1238" y="0"/>
                <a:chExt cx="698" cy="384"/>
              </a:xfrm>
            </p:grpSpPr>
            <p:sp>
              <p:nvSpPr>
                <p:cNvPr id="70666" name="Rectangle 10"/>
                <p:cNvSpPr>
                  <a:spLocks noChangeArrowheads="1"/>
                </p:cNvSpPr>
                <p:nvPr/>
              </p:nvSpPr>
              <p:spPr bwMode="auto">
                <a:xfrm>
                  <a:off x="1238" y="0"/>
                  <a:ext cx="698" cy="384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200" b="1">
                      <a:solidFill>
                        <a:srgbClr val="800000"/>
                      </a:solidFill>
                    </a:rPr>
                    <a:t>Brinell Hardness</a:t>
                  </a:r>
                </a:p>
                <a:p>
                  <a:pPr algn="ctr" eaLnBrk="0" hangingPunct="0"/>
                  <a:endParaRPr lang="en-US" sz="1200" b="1"/>
                </a:p>
              </p:txBody>
            </p:sp>
            <p:sp>
              <p:nvSpPr>
                <p:cNvPr id="70667" name="Rectangle 11"/>
                <p:cNvSpPr>
                  <a:spLocks noChangeArrowheads="1"/>
                </p:cNvSpPr>
                <p:nvPr/>
              </p:nvSpPr>
              <p:spPr bwMode="auto">
                <a:xfrm>
                  <a:off x="1238" y="0"/>
                  <a:ext cx="698" cy="384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0668" name="Group 12"/>
              <p:cNvGrpSpPr>
                <a:grpSpLocks/>
              </p:cNvGrpSpPr>
              <p:nvPr/>
            </p:nvGrpSpPr>
            <p:grpSpPr bwMode="auto">
              <a:xfrm>
                <a:off x="0" y="384"/>
                <a:ext cx="1238" cy="384"/>
                <a:chOff x="0" y="384"/>
                <a:chExt cx="1238" cy="384"/>
              </a:xfrm>
            </p:grpSpPr>
            <p:sp>
              <p:nvSpPr>
                <p:cNvPr id="70669" name="Rectangle 13"/>
                <p:cNvSpPr>
                  <a:spLocks noChangeArrowheads="1"/>
                </p:cNvSpPr>
                <p:nvPr/>
              </p:nvSpPr>
              <p:spPr bwMode="auto">
                <a:xfrm>
                  <a:off x="0" y="384"/>
                  <a:ext cx="1238" cy="384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200" b="1">
                      <a:solidFill>
                        <a:srgbClr val="800000"/>
                      </a:solidFill>
                    </a:rPr>
                    <a:t>Pure Aluminum</a:t>
                  </a:r>
                </a:p>
                <a:p>
                  <a:pPr algn="ctr" eaLnBrk="0" hangingPunct="0"/>
                  <a:endParaRPr lang="en-US" sz="1200" b="1"/>
                </a:p>
              </p:txBody>
            </p:sp>
            <p:sp>
              <p:nvSpPr>
                <p:cNvPr id="70670" name="Rectangle 14"/>
                <p:cNvSpPr>
                  <a:spLocks noChangeArrowheads="1"/>
                </p:cNvSpPr>
                <p:nvPr/>
              </p:nvSpPr>
              <p:spPr bwMode="auto">
                <a:xfrm>
                  <a:off x="0" y="384"/>
                  <a:ext cx="1238" cy="384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0671" name="Group 15"/>
              <p:cNvGrpSpPr>
                <a:grpSpLocks/>
              </p:cNvGrpSpPr>
              <p:nvPr/>
            </p:nvGrpSpPr>
            <p:grpSpPr bwMode="auto">
              <a:xfrm>
                <a:off x="1238" y="384"/>
                <a:ext cx="698" cy="384"/>
                <a:chOff x="1238" y="384"/>
                <a:chExt cx="698" cy="384"/>
              </a:xfrm>
            </p:grpSpPr>
            <p:sp>
              <p:nvSpPr>
                <p:cNvPr id="70672" name="Rectangle 16"/>
                <p:cNvSpPr>
                  <a:spLocks noChangeArrowheads="1"/>
                </p:cNvSpPr>
                <p:nvPr/>
              </p:nvSpPr>
              <p:spPr bwMode="auto">
                <a:xfrm>
                  <a:off x="1238" y="384"/>
                  <a:ext cx="698" cy="384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200" b="1">
                      <a:solidFill>
                        <a:srgbClr val="800000"/>
                      </a:solidFill>
                    </a:rPr>
                    <a:t>15</a:t>
                  </a:r>
                </a:p>
                <a:p>
                  <a:pPr algn="ctr" eaLnBrk="0" hangingPunct="0"/>
                  <a:endParaRPr lang="en-US" sz="1200" b="1"/>
                </a:p>
              </p:txBody>
            </p:sp>
            <p:sp>
              <p:nvSpPr>
                <p:cNvPr id="70673" name="Rectangle 17"/>
                <p:cNvSpPr>
                  <a:spLocks noChangeArrowheads="1"/>
                </p:cNvSpPr>
                <p:nvPr/>
              </p:nvSpPr>
              <p:spPr bwMode="auto">
                <a:xfrm>
                  <a:off x="1238" y="384"/>
                  <a:ext cx="698" cy="384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0674" name="Group 18"/>
              <p:cNvGrpSpPr>
                <a:grpSpLocks/>
              </p:cNvGrpSpPr>
              <p:nvPr/>
            </p:nvGrpSpPr>
            <p:grpSpPr bwMode="auto">
              <a:xfrm>
                <a:off x="0" y="768"/>
                <a:ext cx="1238" cy="384"/>
                <a:chOff x="0" y="768"/>
                <a:chExt cx="1238" cy="384"/>
              </a:xfrm>
            </p:grpSpPr>
            <p:sp>
              <p:nvSpPr>
                <p:cNvPr id="70675" name="Rectangle 19"/>
                <p:cNvSpPr>
                  <a:spLocks noChangeArrowheads="1"/>
                </p:cNvSpPr>
                <p:nvPr/>
              </p:nvSpPr>
              <p:spPr bwMode="auto">
                <a:xfrm>
                  <a:off x="0" y="768"/>
                  <a:ext cx="1238" cy="384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200" b="1">
                      <a:solidFill>
                        <a:srgbClr val="800000"/>
                      </a:solidFill>
                    </a:rPr>
                    <a:t>Pure Copper</a:t>
                  </a:r>
                </a:p>
                <a:p>
                  <a:pPr algn="ctr" eaLnBrk="0" hangingPunct="0"/>
                  <a:endParaRPr lang="en-US" sz="1200" b="1"/>
                </a:p>
              </p:txBody>
            </p:sp>
            <p:sp>
              <p:nvSpPr>
                <p:cNvPr id="70676" name="Rectangle 20"/>
                <p:cNvSpPr>
                  <a:spLocks noChangeArrowheads="1"/>
                </p:cNvSpPr>
                <p:nvPr/>
              </p:nvSpPr>
              <p:spPr bwMode="auto">
                <a:xfrm>
                  <a:off x="0" y="768"/>
                  <a:ext cx="1238" cy="384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0677" name="Group 21"/>
              <p:cNvGrpSpPr>
                <a:grpSpLocks/>
              </p:cNvGrpSpPr>
              <p:nvPr/>
            </p:nvGrpSpPr>
            <p:grpSpPr bwMode="auto">
              <a:xfrm>
                <a:off x="1238" y="768"/>
                <a:ext cx="698" cy="384"/>
                <a:chOff x="1238" y="768"/>
                <a:chExt cx="698" cy="384"/>
              </a:xfrm>
            </p:grpSpPr>
            <p:sp>
              <p:nvSpPr>
                <p:cNvPr id="70678" name="Rectangle 22"/>
                <p:cNvSpPr>
                  <a:spLocks noChangeArrowheads="1"/>
                </p:cNvSpPr>
                <p:nvPr/>
              </p:nvSpPr>
              <p:spPr bwMode="auto">
                <a:xfrm>
                  <a:off x="1238" y="768"/>
                  <a:ext cx="698" cy="384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200" b="1">
                      <a:solidFill>
                        <a:srgbClr val="800000"/>
                      </a:solidFill>
                    </a:rPr>
                    <a:t>35</a:t>
                  </a:r>
                </a:p>
                <a:p>
                  <a:pPr algn="ctr" eaLnBrk="0" hangingPunct="0"/>
                  <a:endParaRPr lang="en-US" sz="1200" b="1"/>
                </a:p>
              </p:txBody>
            </p:sp>
            <p:sp>
              <p:nvSpPr>
                <p:cNvPr id="70679" name="Rectangle 23"/>
                <p:cNvSpPr>
                  <a:spLocks noChangeArrowheads="1"/>
                </p:cNvSpPr>
                <p:nvPr/>
              </p:nvSpPr>
              <p:spPr bwMode="auto">
                <a:xfrm>
                  <a:off x="1238" y="768"/>
                  <a:ext cx="698" cy="384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0680" name="Group 24"/>
              <p:cNvGrpSpPr>
                <a:grpSpLocks/>
              </p:cNvGrpSpPr>
              <p:nvPr/>
            </p:nvGrpSpPr>
            <p:grpSpPr bwMode="auto">
              <a:xfrm>
                <a:off x="0" y="1152"/>
                <a:ext cx="1238" cy="384"/>
                <a:chOff x="0" y="1152"/>
                <a:chExt cx="1238" cy="384"/>
              </a:xfrm>
            </p:grpSpPr>
            <p:sp>
              <p:nvSpPr>
                <p:cNvPr id="70681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1152"/>
                  <a:ext cx="1238" cy="384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200" b="1">
                      <a:solidFill>
                        <a:srgbClr val="800000"/>
                      </a:solidFill>
                    </a:rPr>
                    <a:t>Mild Steel</a:t>
                  </a:r>
                </a:p>
                <a:p>
                  <a:pPr algn="ctr" eaLnBrk="0" hangingPunct="0"/>
                  <a:endParaRPr lang="en-US" sz="1200" b="1"/>
                </a:p>
              </p:txBody>
            </p:sp>
            <p:sp>
              <p:nvSpPr>
                <p:cNvPr id="70682" name="Rectangle 26"/>
                <p:cNvSpPr>
                  <a:spLocks noChangeArrowheads="1"/>
                </p:cNvSpPr>
                <p:nvPr/>
              </p:nvSpPr>
              <p:spPr bwMode="auto">
                <a:xfrm>
                  <a:off x="0" y="1152"/>
                  <a:ext cx="1238" cy="384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0683" name="Group 27"/>
              <p:cNvGrpSpPr>
                <a:grpSpLocks/>
              </p:cNvGrpSpPr>
              <p:nvPr/>
            </p:nvGrpSpPr>
            <p:grpSpPr bwMode="auto">
              <a:xfrm>
                <a:off x="1238" y="1152"/>
                <a:ext cx="698" cy="384"/>
                <a:chOff x="1238" y="1152"/>
                <a:chExt cx="698" cy="384"/>
              </a:xfrm>
            </p:grpSpPr>
            <p:sp>
              <p:nvSpPr>
                <p:cNvPr id="70684" name="Rectangle 28"/>
                <p:cNvSpPr>
                  <a:spLocks noChangeArrowheads="1"/>
                </p:cNvSpPr>
                <p:nvPr/>
              </p:nvSpPr>
              <p:spPr bwMode="auto">
                <a:xfrm>
                  <a:off x="1238" y="1152"/>
                  <a:ext cx="698" cy="384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200" b="1">
                      <a:solidFill>
                        <a:srgbClr val="800000"/>
                      </a:solidFill>
                    </a:rPr>
                    <a:t>120</a:t>
                  </a:r>
                </a:p>
                <a:p>
                  <a:pPr algn="ctr" eaLnBrk="0" hangingPunct="0"/>
                  <a:endParaRPr lang="en-US" sz="1200" b="1"/>
                </a:p>
              </p:txBody>
            </p:sp>
            <p:sp>
              <p:nvSpPr>
                <p:cNvPr id="70685" name="Rectangle 29"/>
                <p:cNvSpPr>
                  <a:spLocks noChangeArrowheads="1"/>
                </p:cNvSpPr>
                <p:nvPr/>
              </p:nvSpPr>
              <p:spPr bwMode="auto">
                <a:xfrm>
                  <a:off x="1238" y="1152"/>
                  <a:ext cx="698" cy="384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0686" name="Group 30"/>
              <p:cNvGrpSpPr>
                <a:grpSpLocks/>
              </p:cNvGrpSpPr>
              <p:nvPr/>
            </p:nvGrpSpPr>
            <p:grpSpPr bwMode="auto">
              <a:xfrm>
                <a:off x="0" y="1536"/>
                <a:ext cx="1238" cy="384"/>
                <a:chOff x="0" y="1536"/>
                <a:chExt cx="1238" cy="384"/>
              </a:xfrm>
            </p:grpSpPr>
            <p:sp>
              <p:nvSpPr>
                <p:cNvPr id="70687" name="Rectangle 31"/>
                <p:cNvSpPr>
                  <a:spLocks noChangeArrowheads="1"/>
                </p:cNvSpPr>
                <p:nvPr/>
              </p:nvSpPr>
              <p:spPr bwMode="auto">
                <a:xfrm>
                  <a:off x="0" y="1536"/>
                  <a:ext cx="1238" cy="384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200" b="1">
                      <a:solidFill>
                        <a:srgbClr val="800000"/>
                      </a:solidFill>
                    </a:rPr>
                    <a:t>304 Stainless Steel</a:t>
                  </a:r>
                </a:p>
                <a:p>
                  <a:pPr algn="ctr" eaLnBrk="0" hangingPunct="0"/>
                  <a:endParaRPr lang="en-US" sz="1200" b="1"/>
                </a:p>
              </p:txBody>
            </p:sp>
            <p:sp>
              <p:nvSpPr>
                <p:cNvPr id="70688" name="Rectangle 32"/>
                <p:cNvSpPr>
                  <a:spLocks noChangeArrowheads="1"/>
                </p:cNvSpPr>
                <p:nvPr/>
              </p:nvSpPr>
              <p:spPr bwMode="auto">
                <a:xfrm>
                  <a:off x="0" y="1536"/>
                  <a:ext cx="1238" cy="384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0689" name="Group 33"/>
              <p:cNvGrpSpPr>
                <a:grpSpLocks/>
              </p:cNvGrpSpPr>
              <p:nvPr/>
            </p:nvGrpSpPr>
            <p:grpSpPr bwMode="auto">
              <a:xfrm>
                <a:off x="1238" y="1536"/>
                <a:ext cx="698" cy="384"/>
                <a:chOff x="1238" y="1536"/>
                <a:chExt cx="698" cy="384"/>
              </a:xfrm>
            </p:grpSpPr>
            <p:sp>
              <p:nvSpPr>
                <p:cNvPr id="70690" name="Rectangle 34"/>
                <p:cNvSpPr>
                  <a:spLocks noChangeArrowheads="1"/>
                </p:cNvSpPr>
                <p:nvPr/>
              </p:nvSpPr>
              <p:spPr bwMode="auto">
                <a:xfrm>
                  <a:off x="1238" y="1536"/>
                  <a:ext cx="698" cy="384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200" b="1">
                      <a:solidFill>
                        <a:srgbClr val="800000"/>
                      </a:solidFill>
                    </a:rPr>
                    <a:t>250</a:t>
                  </a:r>
                </a:p>
                <a:p>
                  <a:pPr algn="ctr" eaLnBrk="0" hangingPunct="0"/>
                  <a:endParaRPr lang="en-US" sz="1200" b="1"/>
                </a:p>
              </p:txBody>
            </p:sp>
            <p:sp>
              <p:nvSpPr>
                <p:cNvPr id="70691" name="Rectangle 35"/>
                <p:cNvSpPr>
                  <a:spLocks noChangeArrowheads="1"/>
                </p:cNvSpPr>
                <p:nvPr/>
              </p:nvSpPr>
              <p:spPr bwMode="auto">
                <a:xfrm>
                  <a:off x="1238" y="1536"/>
                  <a:ext cx="698" cy="384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0692" name="Group 36"/>
              <p:cNvGrpSpPr>
                <a:grpSpLocks/>
              </p:cNvGrpSpPr>
              <p:nvPr/>
            </p:nvGrpSpPr>
            <p:grpSpPr bwMode="auto">
              <a:xfrm>
                <a:off x="0" y="1920"/>
                <a:ext cx="1238" cy="384"/>
                <a:chOff x="0" y="1920"/>
                <a:chExt cx="1238" cy="384"/>
              </a:xfrm>
            </p:grpSpPr>
            <p:sp>
              <p:nvSpPr>
                <p:cNvPr id="70693" name="Rectangle 37"/>
                <p:cNvSpPr>
                  <a:spLocks noChangeArrowheads="1"/>
                </p:cNvSpPr>
                <p:nvPr/>
              </p:nvSpPr>
              <p:spPr bwMode="auto">
                <a:xfrm>
                  <a:off x="0" y="1920"/>
                  <a:ext cx="1238" cy="384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200" b="1">
                      <a:solidFill>
                        <a:srgbClr val="800000"/>
                      </a:solidFill>
                    </a:rPr>
                    <a:t>Hardened Tool Steel</a:t>
                  </a:r>
                </a:p>
                <a:p>
                  <a:pPr algn="ctr" eaLnBrk="0" hangingPunct="0"/>
                  <a:endParaRPr lang="en-US" sz="1200" b="1"/>
                </a:p>
              </p:txBody>
            </p:sp>
            <p:sp>
              <p:nvSpPr>
                <p:cNvPr id="70694" name="Rectangle 38"/>
                <p:cNvSpPr>
                  <a:spLocks noChangeArrowheads="1"/>
                </p:cNvSpPr>
                <p:nvPr/>
              </p:nvSpPr>
              <p:spPr bwMode="auto">
                <a:xfrm>
                  <a:off x="0" y="1920"/>
                  <a:ext cx="1238" cy="384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0695" name="Group 39"/>
              <p:cNvGrpSpPr>
                <a:grpSpLocks/>
              </p:cNvGrpSpPr>
              <p:nvPr/>
            </p:nvGrpSpPr>
            <p:grpSpPr bwMode="auto">
              <a:xfrm>
                <a:off x="1238" y="1920"/>
                <a:ext cx="698" cy="384"/>
                <a:chOff x="1238" y="1920"/>
                <a:chExt cx="698" cy="384"/>
              </a:xfrm>
            </p:grpSpPr>
            <p:sp>
              <p:nvSpPr>
                <p:cNvPr id="70696" name="Rectangle 40"/>
                <p:cNvSpPr>
                  <a:spLocks noChangeArrowheads="1"/>
                </p:cNvSpPr>
                <p:nvPr/>
              </p:nvSpPr>
              <p:spPr bwMode="auto">
                <a:xfrm>
                  <a:off x="1238" y="1920"/>
                  <a:ext cx="698" cy="384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200" b="1">
                      <a:solidFill>
                        <a:srgbClr val="800000"/>
                      </a:solidFill>
                    </a:rPr>
                    <a:t>650/700</a:t>
                  </a:r>
                </a:p>
                <a:p>
                  <a:pPr algn="ctr" eaLnBrk="0" hangingPunct="0"/>
                  <a:endParaRPr lang="en-US" sz="1200" b="1"/>
                </a:p>
              </p:txBody>
            </p:sp>
            <p:sp>
              <p:nvSpPr>
                <p:cNvPr id="70697" name="Rectangle 41"/>
                <p:cNvSpPr>
                  <a:spLocks noChangeArrowheads="1"/>
                </p:cNvSpPr>
                <p:nvPr/>
              </p:nvSpPr>
              <p:spPr bwMode="auto">
                <a:xfrm>
                  <a:off x="1238" y="1920"/>
                  <a:ext cx="698" cy="384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0698" name="Group 42"/>
              <p:cNvGrpSpPr>
                <a:grpSpLocks/>
              </p:cNvGrpSpPr>
              <p:nvPr/>
            </p:nvGrpSpPr>
            <p:grpSpPr bwMode="auto">
              <a:xfrm>
                <a:off x="0" y="2304"/>
                <a:ext cx="1238" cy="384"/>
                <a:chOff x="0" y="2304"/>
                <a:chExt cx="1238" cy="384"/>
              </a:xfrm>
            </p:grpSpPr>
            <p:sp>
              <p:nvSpPr>
                <p:cNvPr id="70699" name="Rectangle 43"/>
                <p:cNvSpPr>
                  <a:spLocks noChangeArrowheads="1"/>
                </p:cNvSpPr>
                <p:nvPr/>
              </p:nvSpPr>
              <p:spPr bwMode="auto">
                <a:xfrm>
                  <a:off x="0" y="2304"/>
                  <a:ext cx="1238" cy="384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200" b="1">
                      <a:solidFill>
                        <a:srgbClr val="800000"/>
                      </a:solidFill>
                    </a:rPr>
                    <a:t>Hard Chromium Plate</a:t>
                  </a:r>
                </a:p>
                <a:p>
                  <a:pPr algn="ctr" eaLnBrk="0" hangingPunct="0"/>
                  <a:endParaRPr lang="en-US" sz="1200" b="1"/>
                </a:p>
              </p:txBody>
            </p:sp>
            <p:sp>
              <p:nvSpPr>
                <p:cNvPr id="70700" name="Rectangle 44"/>
                <p:cNvSpPr>
                  <a:spLocks noChangeArrowheads="1"/>
                </p:cNvSpPr>
                <p:nvPr/>
              </p:nvSpPr>
              <p:spPr bwMode="auto">
                <a:xfrm>
                  <a:off x="0" y="2304"/>
                  <a:ext cx="1238" cy="384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0701" name="Group 45"/>
              <p:cNvGrpSpPr>
                <a:grpSpLocks/>
              </p:cNvGrpSpPr>
              <p:nvPr/>
            </p:nvGrpSpPr>
            <p:grpSpPr bwMode="auto">
              <a:xfrm>
                <a:off x="1238" y="2304"/>
                <a:ext cx="698" cy="384"/>
                <a:chOff x="1238" y="2304"/>
                <a:chExt cx="698" cy="384"/>
              </a:xfrm>
            </p:grpSpPr>
            <p:sp>
              <p:nvSpPr>
                <p:cNvPr id="70702" name="Rectangle 46"/>
                <p:cNvSpPr>
                  <a:spLocks noChangeArrowheads="1"/>
                </p:cNvSpPr>
                <p:nvPr/>
              </p:nvSpPr>
              <p:spPr bwMode="auto">
                <a:xfrm>
                  <a:off x="1238" y="2304"/>
                  <a:ext cx="698" cy="384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200" b="1">
                      <a:solidFill>
                        <a:srgbClr val="800000"/>
                      </a:solidFill>
                    </a:rPr>
                    <a:t>1000</a:t>
                  </a:r>
                </a:p>
                <a:p>
                  <a:pPr algn="ctr" eaLnBrk="0" hangingPunct="0"/>
                  <a:endParaRPr lang="en-US" sz="1200" b="1"/>
                </a:p>
              </p:txBody>
            </p:sp>
            <p:sp>
              <p:nvSpPr>
                <p:cNvPr id="70703" name="Rectangle 47"/>
                <p:cNvSpPr>
                  <a:spLocks noChangeArrowheads="1"/>
                </p:cNvSpPr>
                <p:nvPr/>
              </p:nvSpPr>
              <p:spPr bwMode="auto">
                <a:xfrm>
                  <a:off x="1238" y="2304"/>
                  <a:ext cx="698" cy="384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0704" name="Group 48"/>
              <p:cNvGrpSpPr>
                <a:grpSpLocks/>
              </p:cNvGrpSpPr>
              <p:nvPr/>
            </p:nvGrpSpPr>
            <p:grpSpPr bwMode="auto">
              <a:xfrm>
                <a:off x="0" y="2688"/>
                <a:ext cx="1238" cy="384"/>
                <a:chOff x="0" y="2688"/>
                <a:chExt cx="1238" cy="384"/>
              </a:xfrm>
            </p:grpSpPr>
            <p:sp>
              <p:nvSpPr>
                <p:cNvPr id="70705" name="Rectangle 49"/>
                <p:cNvSpPr>
                  <a:spLocks noChangeArrowheads="1"/>
                </p:cNvSpPr>
                <p:nvPr/>
              </p:nvSpPr>
              <p:spPr bwMode="auto">
                <a:xfrm>
                  <a:off x="0" y="2688"/>
                  <a:ext cx="1238" cy="384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200" b="1">
                      <a:solidFill>
                        <a:srgbClr val="800000"/>
                      </a:solidFill>
                    </a:rPr>
                    <a:t>Chromium Carbide</a:t>
                  </a:r>
                </a:p>
                <a:p>
                  <a:pPr algn="ctr" eaLnBrk="0" hangingPunct="0"/>
                  <a:endParaRPr lang="en-US" sz="1200" b="1"/>
                </a:p>
              </p:txBody>
            </p:sp>
            <p:sp>
              <p:nvSpPr>
                <p:cNvPr id="70706" name="Rectangle 50"/>
                <p:cNvSpPr>
                  <a:spLocks noChangeArrowheads="1"/>
                </p:cNvSpPr>
                <p:nvPr/>
              </p:nvSpPr>
              <p:spPr bwMode="auto">
                <a:xfrm>
                  <a:off x="0" y="2688"/>
                  <a:ext cx="1238" cy="384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0707" name="Group 51"/>
              <p:cNvGrpSpPr>
                <a:grpSpLocks/>
              </p:cNvGrpSpPr>
              <p:nvPr/>
            </p:nvGrpSpPr>
            <p:grpSpPr bwMode="auto">
              <a:xfrm>
                <a:off x="1238" y="2688"/>
                <a:ext cx="698" cy="384"/>
                <a:chOff x="1238" y="2688"/>
                <a:chExt cx="698" cy="384"/>
              </a:xfrm>
            </p:grpSpPr>
            <p:sp>
              <p:nvSpPr>
                <p:cNvPr id="70708" name="Rectangle 52"/>
                <p:cNvSpPr>
                  <a:spLocks noChangeArrowheads="1"/>
                </p:cNvSpPr>
                <p:nvPr/>
              </p:nvSpPr>
              <p:spPr bwMode="auto">
                <a:xfrm>
                  <a:off x="1238" y="2688"/>
                  <a:ext cx="698" cy="384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200" b="1">
                      <a:solidFill>
                        <a:srgbClr val="800000"/>
                      </a:solidFill>
                    </a:rPr>
                    <a:t>1200</a:t>
                  </a:r>
                </a:p>
                <a:p>
                  <a:pPr algn="ctr" eaLnBrk="0" hangingPunct="0"/>
                  <a:endParaRPr lang="en-US" sz="1200" b="1"/>
                </a:p>
              </p:txBody>
            </p:sp>
            <p:sp>
              <p:nvSpPr>
                <p:cNvPr id="70709" name="Rectangle 53"/>
                <p:cNvSpPr>
                  <a:spLocks noChangeArrowheads="1"/>
                </p:cNvSpPr>
                <p:nvPr/>
              </p:nvSpPr>
              <p:spPr bwMode="auto">
                <a:xfrm>
                  <a:off x="1238" y="2688"/>
                  <a:ext cx="698" cy="384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0710" name="Group 54"/>
              <p:cNvGrpSpPr>
                <a:grpSpLocks/>
              </p:cNvGrpSpPr>
              <p:nvPr/>
            </p:nvGrpSpPr>
            <p:grpSpPr bwMode="auto">
              <a:xfrm>
                <a:off x="0" y="3072"/>
                <a:ext cx="1238" cy="384"/>
                <a:chOff x="0" y="3072"/>
                <a:chExt cx="1238" cy="384"/>
              </a:xfrm>
            </p:grpSpPr>
            <p:sp>
              <p:nvSpPr>
                <p:cNvPr id="70711" name="Rectangle 55"/>
                <p:cNvSpPr>
                  <a:spLocks noChangeArrowheads="1"/>
                </p:cNvSpPr>
                <p:nvPr/>
              </p:nvSpPr>
              <p:spPr bwMode="auto">
                <a:xfrm>
                  <a:off x="0" y="3072"/>
                  <a:ext cx="1238" cy="384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200" b="1">
                      <a:solidFill>
                        <a:srgbClr val="800000"/>
                      </a:solidFill>
                    </a:rPr>
                    <a:t>Tungsten Carbide</a:t>
                  </a:r>
                </a:p>
                <a:p>
                  <a:pPr algn="ctr" eaLnBrk="0" hangingPunct="0"/>
                  <a:endParaRPr lang="en-US" sz="1200" b="1"/>
                </a:p>
              </p:txBody>
            </p:sp>
            <p:sp>
              <p:nvSpPr>
                <p:cNvPr id="70712" name="Rectangle 56"/>
                <p:cNvSpPr>
                  <a:spLocks noChangeArrowheads="1"/>
                </p:cNvSpPr>
                <p:nvPr/>
              </p:nvSpPr>
              <p:spPr bwMode="auto">
                <a:xfrm>
                  <a:off x="0" y="3072"/>
                  <a:ext cx="1238" cy="384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0713" name="Group 57"/>
              <p:cNvGrpSpPr>
                <a:grpSpLocks/>
              </p:cNvGrpSpPr>
              <p:nvPr/>
            </p:nvGrpSpPr>
            <p:grpSpPr bwMode="auto">
              <a:xfrm>
                <a:off x="1238" y="3072"/>
                <a:ext cx="698" cy="384"/>
                <a:chOff x="1238" y="3072"/>
                <a:chExt cx="698" cy="384"/>
              </a:xfrm>
            </p:grpSpPr>
            <p:sp>
              <p:nvSpPr>
                <p:cNvPr id="70714" name="Rectangle 58"/>
                <p:cNvSpPr>
                  <a:spLocks noChangeArrowheads="1"/>
                </p:cNvSpPr>
                <p:nvPr/>
              </p:nvSpPr>
              <p:spPr bwMode="auto">
                <a:xfrm>
                  <a:off x="1238" y="3072"/>
                  <a:ext cx="698" cy="384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200" b="1">
                      <a:solidFill>
                        <a:srgbClr val="800000"/>
                      </a:solidFill>
                    </a:rPr>
                    <a:t>1400</a:t>
                  </a:r>
                </a:p>
                <a:p>
                  <a:pPr algn="ctr" eaLnBrk="0" hangingPunct="0"/>
                  <a:endParaRPr lang="en-US" sz="1200" b="1"/>
                </a:p>
              </p:txBody>
            </p:sp>
            <p:sp>
              <p:nvSpPr>
                <p:cNvPr id="70715" name="Rectangle 59"/>
                <p:cNvSpPr>
                  <a:spLocks noChangeArrowheads="1"/>
                </p:cNvSpPr>
                <p:nvPr/>
              </p:nvSpPr>
              <p:spPr bwMode="auto">
                <a:xfrm>
                  <a:off x="1238" y="3072"/>
                  <a:ext cx="698" cy="384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0716" name="Group 60"/>
              <p:cNvGrpSpPr>
                <a:grpSpLocks/>
              </p:cNvGrpSpPr>
              <p:nvPr/>
            </p:nvGrpSpPr>
            <p:grpSpPr bwMode="auto">
              <a:xfrm>
                <a:off x="0" y="3456"/>
                <a:ext cx="1238" cy="384"/>
                <a:chOff x="0" y="3456"/>
                <a:chExt cx="1238" cy="384"/>
              </a:xfrm>
            </p:grpSpPr>
            <p:sp>
              <p:nvSpPr>
                <p:cNvPr id="70717" name="Rectangle 61"/>
                <p:cNvSpPr>
                  <a:spLocks noChangeArrowheads="1"/>
                </p:cNvSpPr>
                <p:nvPr/>
              </p:nvSpPr>
              <p:spPr bwMode="auto">
                <a:xfrm>
                  <a:off x="0" y="3456"/>
                  <a:ext cx="1238" cy="384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200" b="1">
                      <a:solidFill>
                        <a:srgbClr val="800000"/>
                      </a:solidFill>
                    </a:rPr>
                    <a:t>Titanium Carbide</a:t>
                  </a:r>
                </a:p>
                <a:p>
                  <a:pPr algn="ctr" eaLnBrk="0" hangingPunct="0"/>
                  <a:endParaRPr lang="en-US" sz="1200" b="1"/>
                </a:p>
              </p:txBody>
            </p:sp>
            <p:sp>
              <p:nvSpPr>
                <p:cNvPr id="70718" name="Rectangle 62"/>
                <p:cNvSpPr>
                  <a:spLocks noChangeArrowheads="1"/>
                </p:cNvSpPr>
                <p:nvPr/>
              </p:nvSpPr>
              <p:spPr bwMode="auto">
                <a:xfrm>
                  <a:off x="0" y="3456"/>
                  <a:ext cx="1238" cy="384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0719" name="Group 63"/>
              <p:cNvGrpSpPr>
                <a:grpSpLocks/>
              </p:cNvGrpSpPr>
              <p:nvPr/>
            </p:nvGrpSpPr>
            <p:grpSpPr bwMode="auto">
              <a:xfrm>
                <a:off x="1238" y="3456"/>
                <a:ext cx="698" cy="384"/>
                <a:chOff x="1238" y="3456"/>
                <a:chExt cx="698" cy="384"/>
              </a:xfrm>
            </p:grpSpPr>
            <p:sp>
              <p:nvSpPr>
                <p:cNvPr id="70720" name="Rectangle 64"/>
                <p:cNvSpPr>
                  <a:spLocks noChangeArrowheads="1"/>
                </p:cNvSpPr>
                <p:nvPr/>
              </p:nvSpPr>
              <p:spPr bwMode="auto">
                <a:xfrm>
                  <a:off x="1238" y="3456"/>
                  <a:ext cx="698" cy="384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200" b="1">
                      <a:solidFill>
                        <a:srgbClr val="800000"/>
                      </a:solidFill>
                    </a:rPr>
                    <a:t>2400</a:t>
                  </a:r>
                </a:p>
                <a:p>
                  <a:pPr algn="ctr" eaLnBrk="0" hangingPunct="0"/>
                  <a:endParaRPr lang="en-US" sz="1200" b="1"/>
                </a:p>
              </p:txBody>
            </p:sp>
            <p:sp>
              <p:nvSpPr>
                <p:cNvPr id="70721" name="Rectangle 65"/>
                <p:cNvSpPr>
                  <a:spLocks noChangeArrowheads="1"/>
                </p:cNvSpPr>
                <p:nvPr/>
              </p:nvSpPr>
              <p:spPr bwMode="auto">
                <a:xfrm>
                  <a:off x="1238" y="3456"/>
                  <a:ext cx="698" cy="384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0722" name="Group 66"/>
              <p:cNvGrpSpPr>
                <a:grpSpLocks/>
              </p:cNvGrpSpPr>
              <p:nvPr/>
            </p:nvGrpSpPr>
            <p:grpSpPr bwMode="auto">
              <a:xfrm>
                <a:off x="0" y="3840"/>
                <a:ext cx="1238" cy="384"/>
                <a:chOff x="0" y="3840"/>
                <a:chExt cx="1238" cy="384"/>
              </a:xfrm>
            </p:grpSpPr>
            <p:sp>
              <p:nvSpPr>
                <p:cNvPr id="70723" name="Rectangle 67"/>
                <p:cNvSpPr>
                  <a:spLocks noChangeArrowheads="1"/>
                </p:cNvSpPr>
                <p:nvPr/>
              </p:nvSpPr>
              <p:spPr bwMode="auto">
                <a:xfrm>
                  <a:off x="0" y="3840"/>
                  <a:ext cx="1238" cy="384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200" b="1">
                      <a:solidFill>
                        <a:srgbClr val="800000"/>
                      </a:solidFill>
                    </a:rPr>
                    <a:t>Diamond</a:t>
                  </a:r>
                </a:p>
                <a:p>
                  <a:pPr algn="ctr" eaLnBrk="0" hangingPunct="0"/>
                  <a:endParaRPr lang="en-US" sz="1200" b="1"/>
                </a:p>
              </p:txBody>
            </p:sp>
            <p:sp>
              <p:nvSpPr>
                <p:cNvPr id="70724" name="Rectangle 68"/>
                <p:cNvSpPr>
                  <a:spLocks noChangeArrowheads="1"/>
                </p:cNvSpPr>
                <p:nvPr/>
              </p:nvSpPr>
              <p:spPr bwMode="auto">
                <a:xfrm>
                  <a:off x="0" y="3840"/>
                  <a:ext cx="1238" cy="384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0725" name="Group 69"/>
              <p:cNvGrpSpPr>
                <a:grpSpLocks/>
              </p:cNvGrpSpPr>
              <p:nvPr/>
            </p:nvGrpSpPr>
            <p:grpSpPr bwMode="auto">
              <a:xfrm>
                <a:off x="1238" y="3840"/>
                <a:ext cx="698" cy="384"/>
                <a:chOff x="1238" y="3840"/>
                <a:chExt cx="698" cy="384"/>
              </a:xfrm>
            </p:grpSpPr>
            <p:sp>
              <p:nvSpPr>
                <p:cNvPr id="70726" name="Rectangle 70"/>
                <p:cNvSpPr>
                  <a:spLocks noChangeArrowheads="1"/>
                </p:cNvSpPr>
                <p:nvPr/>
              </p:nvSpPr>
              <p:spPr bwMode="auto">
                <a:xfrm>
                  <a:off x="1238" y="3840"/>
                  <a:ext cx="698" cy="384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200" b="1">
                      <a:solidFill>
                        <a:srgbClr val="800000"/>
                      </a:solidFill>
                    </a:rPr>
                    <a:t>8000</a:t>
                  </a:r>
                </a:p>
                <a:p>
                  <a:pPr algn="ctr" eaLnBrk="0" hangingPunct="0"/>
                  <a:endParaRPr lang="en-US" sz="1200" b="1"/>
                </a:p>
              </p:txBody>
            </p:sp>
            <p:sp>
              <p:nvSpPr>
                <p:cNvPr id="70727" name="Rectangle 71"/>
                <p:cNvSpPr>
                  <a:spLocks noChangeArrowheads="1"/>
                </p:cNvSpPr>
                <p:nvPr/>
              </p:nvSpPr>
              <p:spPr bwMode="auto">
                <a:xfrm>
                  <a:off x="1238" y="3840"/>
                  <a:ext cx="698" cy="384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0728" name="Group 72"/>
              <p:cNvGrpSpPr>
                <a:grpSpLocks/>
              </p:cNvGrpSpPr>
              <p:nvPr/>
            </p:nvGrpSpPr>
            <p:grpSpPr bwMode="auto">
              <a:xfrm>
                <a:off x="0" y="4224"/>
                <a:ext cx="1238" cy="384"/>
                <a:chOff x="0" y="4224"/>
                <a:chExt cx="1238" cy="384"/>
              </a:xfrm>
            </p:grpSpPr>
            <p:sp>
              <p:nvSpPr>
                <p:cNvPr id="70729" name="Rectangle 73"/>
                <p:cNvSpPr>
                  <a:spLocks noChangeArrowheads="1"/>
                </p:cNvSpPr>
                <p:nvPr/>
              </p:nvSpPr>
              <p:spPr bwMode="auto">
                <a:xfrm>
                  <a:off x="0" y="4224"/>
                  <a:ext cx="1238" cy="384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200" b="1">
                      <a:solidFill>
                        <a:srgbClr val="800000"/>
                      </a:solidFill>
                    </a:rPr>
                    <a:t>Sand</a:t>
                  </a:r>
                </a:p>
                <a:p>
                  <a:pPr algn="ctr" eaLnBrk="0" hangingPunct="0"/>
                  <a:endParaRPr lang="en-US" sz="1200" b="1"/>
                </a:p>
              </p:txBody>
            </p:sp>
            <p:sp>
              <p:nvSpPr>
                <p:cNvPr id="70730" name="Rectangle 74"/>
                <p:cNvSpPr>
                  <a:spLocks noChangeArrowheads="1"/>
                </p:cNvSpPr>
                <p:nvPr/>
              </p:nvSpPr>
              <p:spPr bwMode="auto">
                <a:xfrm>
                  <a:off x="0" y="4224"/>
                  <a:ext cx="1238" cy="384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0731" name="Group 75"/>
              <p:cNvGrpSpPr>
                <a:grpSpLocks/>
              </p:cNvGrpSpPr>
              <p:nvPr/>
            </p:nvGrpSpPr>
            <p:grpSpPr bwMode="auto">
              <a:xfrm>
                <a:off x="1238" y="4224"/>
                <a:ext cx="698" cy="384"/>
                <a:chOff x="1238" y="4224"/>
                <a:chExt cx="698" cy="384"/>
              </a:xfrm>
            </p:grpSpPr>
            <p:sp>
              <p:nvSpPr>
                <p:cNvPr id="70732" name="Rectangle 76"/>
                <p:cNvSpPr>
                  <a:spLocks noChangeArrowheads="1"/>
                </p:cNvSpPr>
                <p:nvPr/>
              </p:nvSpPr>
              <p:spPr bwMode="auto">
                <a:xfrm>
                  <a:off x="1238" y="4224"/>
                  <a:ext cx="698" cy="384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sz="1200" b="1">
                      <a:solidFill>
                        <a:srgbClr val="800000"/>
                      </a:solidFill>
                    </a:rPr>
                    <a:t>1000</a:t>
                  </a:r>
                </a:p>
                <a:p>
                  <a:pPr algn="ctr" eaLnBrk="0" hangingPunct="0"/>
                  <a:endParaRPr lang="en-US" sz="1200" b="1"/>
                </a:p>
              </p:txBody>
            </p:sp>
            <p:sp>
              <p:nvSpPr>
                <p:cNvPr id="70733" name="Rectangle 77"/>
                <p:cNvSpPr>
                  <a:spLocks noChangeArrowheads="1"/>
                </p:cNvSpPr>
                <p:nvPr/>
              </p:nvSpPr>
              <p:spPr bwMode="auto">
                <a:xfrm>
                  <a:off x="1238" y="4224"/>
                  <a:ext cx="698" cy="384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0734" name="Rectangle 78"/>
            <p:cNvSpPr>
              <a:spLocks noChangeArrowheads="1"/>
            </p:cNvSpPr>
            <p:nvPr/>
          </p:nvSpPr>
          <p:spPr bwMode="auto">
            <a:xfrm>
              <a:off x="-3" y="-3"/>
              <a:ext cx="1942" cy="461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735" name="Text Box 79"/>
          <p:cNvSpPr txBox="1">
            <a:spLocks noChangeArrowheads="1"/>
          </p:cNvSpPr>
          <p:nvPr/>
        </p:nvSpPr>
        <p:spPr bwMode="auto">
          <a:xfrm>
            <a:off x="1789113" y="152400"/>
            <a:ext cx="552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A comparison of hardness of some typical materials: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438400" y="152400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 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641725" y="1565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23838" y="1143000"/>
            <a:ext cx="8920162" cy="557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800" b="1">
                <a:latin typeface="Arial" charset="0"/>
              </a:rPr>
              <a:t>Ductility:</a:t>
            </a:r>
          </a:p>
          <a:p>
            <a:pPr marL="457200" indent="-457200">
              <a:lnSpc>
                <a:spcPct val="150000"/>
              </a:lnSpc>
            </a:pPr>
            <a:r>
              <a:rPr lang="en-US"/>
              <a:t>    -</a:t>
            </a:r>
            <a:r>
              <a:rPr lang="en-US" b="1"/>
              <a:t> </a:t>
            </a:r>
            <a:r>
              <a:rPr lang="en-US" sz="2600" b="1"/>
              <a:t>Measure of the material property to deform before failure.</a:t>
            </a:r>
          </a:p>
          <a:p>
            <a:pPr marL="457200" indent="-457200">
              <a:lnSpc>
                <a:spcPct val="150000"/>
              </a:lnSpc>
            </a:pPr>
            <a:r>
              <a:rPr lang="en-US" sz="2600" b="1"/>
              <a:t>    - It is quantified by reading the value of strain at the</a:t>
            </a:r>
          </a:p>
          <a:p>
            <a:pPr marL="457200" indent="-457200">
              <a:lnSpc>
                <a:spcPct val="80000"/>
              </a:lnSpc>
            </a:pPr>
            <a:r>
              <a:rPr lang="en-US" sz="2600" b="1"/>
              <a:t>      fracture point on the stress strain curve.</a:t>
            </a:r>
          </a:p>
          <a:p>
            <a:pPr marL="457200" indent="-457200">
              <a:lnSpc>
                <a:spcPct val="150000"/>
              </a:lnSpc>
            </a:pPr>
            <a:r>
              <a:rPr lang="en-US"/>
              <a:t>     - </a:t>
            </a:r>
            <a:r>
              <a:rPr lang="en-US" sz="2600" b="1"/>
              <a:t>Ductile materials can be pulled or drawn into pipes, wire, </a:t>
            </a:r>
          </a:p>
          <a:p>
            <a:pPr marL="457200" indent="-457200">
              <a:lnSpc>
                <a:spcPct val="90000"/>
              </a:lnSpc>
            </a:pPr>
            <a:r>
              <a:rPr lang="en-US" sz="2600" b="1"/>
              <a:t>       and other structural shapes</a:t>
            </a:r>
          </a:p>
          <a:p>
            <a:pPr marL="457200" indent="-457200">
              <a:lnSpc>
                <a:spcPct val="120000"/>
              </a:lnSpc>
            </a:pPr>
            <a:r>
              <a:rPr lang="en-US" sz="2600" b="1"/>
              <a:t>    - Examples of ductile material : </a:t>
            </a:r>
          </a:p>
          <a:p>
            <a:pPr marL="457200" indent="-457200">
              <a:lnSpc>
                <a:spcPct val="120000"/>
              </a:lnSpc>
            </a:pPr>
            <a:r>
              <a:rPr lang="en-US" sz="2600" b="1"/>
              <a:t>         low carbon steel</a:t>
            </a:r>
          </a:p>
          <a:p>
            <a:pPr marL="457200" indent="-457200">
              <a:lnSpc>
                <a:spcPct val="120000"/>
              </a:lnSpc>
            </a:pPr>
            <a:r>
              <a:rPr lang="en-US" sz="2600" b="1"/>
              <a:t>         aluminum</a:t>
            </a:r>
          </a:p>
          <a:p>
            <a:pPr marL="457200" indent="-457200">
              <a:lnSpc>
                <a:spcPct val="120000"/>
              </a:lnSpc>
            </a:pPr>
            <a:r>
              <a:rPr lang="en-US" sz="2600" b="1"/>
              <a:t>         copper</a:t>
            </a:r>
          </a:p>
          <a:p>
            <a:pPr marL="457200" indent="-457200">
              <a:lnSpc>
                <a:spcPct val="120000"/>
              </a:lnSpc>
            </a:pPr>
            <a:r>
              <a:rPr lang="en-US" sz="2600" b="1"/>
              <a:t>	    brass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438400" y="76200"/>
            <a:ext cx="429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latin typeface="Arial" charset="0"/>
              </a:rPr>
              <a:t>Material Properties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438400" y="152400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 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641725" y="1565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0" y="1066800"/>
            <a:ext cx="9088438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lnSpc>
                <a:spcPct val="120000"/>
              </a:lnSpc>
            </a:pPr>
            <a:r>
              <a:rPr lang="en-US" sz="2800" b="1">
                <a:latin typeface="Arial" charset="0"/>
              </a:rPr>
              <a:t>Brittleness:</a:t>
            </a:r>
          </a:p>
          <a:p>
            <a:pPr marL="457200" indent="-457200">
              <a:lnSpc>
                <a:spcPct val="120000"/>
              </a:lnSpc>
            </a:pPr>
            <a:r>
              <a:rPr lang="en-US"/>
              <a:t>    </a:t>
            </a:r>
            <a:r>
              <a:rPr lang="en-US" b="1"/>
              <a:t>- </a:t>
            </a:r>
            <a:r>
              <a:rPr lang="en-US" sz="2600" b="1"/>
              <a:t>Measure of the material’s inability to deform before failure.</a:t>
            </a:r>
          </a:p>
          <a:p>
            <a:pPr marL="457200" indent="-457200">
              <a:lnSpc>
                <a:spcPct val="120000"/>
              </a:lnSpc>
            </a:pPr>
            <a:r>
              <a:rPr lang="en-US" sz="2600" b="1"/>
              <a:t>    - The opposite of ductility.</a:t>
            </a:r>
          </a:p>
          <a:p>
            <a:pPr marL="457200" indent="-457200">
              <a:lnSpc>
                <a:spcPct val="120000"/>
              </a:lnSpc>
            </a:pPr>
            <a:r>
              <a:rPr lang="en-US" sz="2600" b="1"/>
              <a:t>    - Example of ductile  material :  glass, high carbon steel,</a:t>
            </a:r>
          </a:p>
          <a:p>
            <a:pPr marL="457200" indent="-457200">
              <a:lnSpc>
                <a:spcPct val="120000"/>
              </a:lnSpc>
            </a:pPr>
            <a:r>
              <a:rPr lang="en-US" sz="2600" b="1"/>
              <a:t>       ceramics</a:t>
            </a: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1524000" y="6400800"/>
            <a:ext cx="396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V="1">
            <a:off x="1524000" y="3733800"/>
            <a:ext cx="0" cy="266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5" name="Freeform 9"/>
          <p:cNvSpPr>
            <a:spLocks/>
          </p:cNvSpPr>
          <p:nvPr/>
        </p:nvSpPr>
        <p:spPr bwMode="auto">
          <a:xfrm>
            <a:off x="1524000" y="4025900"/>
            <a:ext cx="3733800" cy="2374900"/>
          </a:xfrm>
          <a:custGeom>
            <a:avLst/>
            <a:gdLst/>
            <a:ahLst/>
            <a:cxnLst>
              <a:cxn ang="0">
                <a:pos x="0" y="1496"/>
              </a:cxn>
              <a:cxn ang="0">
                <a:pos x="432" y="488"/>
              </a:cxn>
              <a:cxn ang="0">
                <a:pos x="720" y="200"/>
              </a:cxn>
              <a:cxn ang="0">
                <a:pos x="1296" y="8"/>
              </a:cxn>
              <a:cxn ang="0">
                <a:pos x="1920" y="152"/>
              </a:cxn>
              <a:cxn ang="0">
                <a:pos x="2352" y="488"/>
              </a:cxn>
            </a:cxnLst>
            <a:rect l="0" t="0" r="r" b="b"/>
            <a:pathLst>
              <a:path w="2352" h="1496">
                <a:moveTo>
                  <a:pt x="0" y="1496"/>
                </a:moveTo>
                <a:cubicBezTo>
                  <a:pt x="156" y="1100"/>
                  <a:pt x="312" y="704"/>
                  <a:pt x="432" y="488"/>
                </a:cubicBezTo>
                <a:cubicBezTo>
                  <a:pt x="552" y="272"/>
                  <a:pt x="576" y="280"/>
                  <a:pt x="720" y="200"/>
                </a:cubicBezTo>
                <a:cubicBezTo>
                  <a:pt x="864" y="120"/>
                  <a:pt x="1096" y="16"/>
                  <a:pt x="1296" y="8"/>
                </a:cubicBezTo>
                <a:cubicBezTo>
                  <a:pt x="1496" y="0"/>
                  <a:pt x="1744" y="72"/>
                  <a:pt x="1920" y="152"/>
                </a:cubicBezTo>
                <a:cubicBezTo>
                  <a:pt x="2096" y="232"/>
                  <a:pt x="2224" y="360"/>
                  <a:pt x="2352" y="488"/>
                </a:cubicBezTo>
              </a:path>
            </a:pathLst>
          </a:custGeom>
          <a:noFill/>
          <a:ln w="5715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6" name="Freeform 10"/>
          <p:cNvSpPr>
            <a:spLocks/>
          </p:cNvSpPr>
          <p:nvPr/>
        </p:nvSpPr>
        <p:spPr bwMode="auto">
          <a:xfrm>
            <a:off x="1524000" y="3632200"/>
            <a:ext cx="914400" cy="2768600"/>
          </a:xfrm>
          <a:custGeom>
            <a:avLst/>
            <a:gdLst/>
            <a:ahLst/>
            <a:cxnLst>
              <a:cxn ang="0">
                <a:pos x="0" y="1744"/>
              </a:cxn>
              <a:cxn ang="0">
                <a:pos x="192" y="400"/>
              </a:cxn>
              <a:cxn ang="0">
                <a:pos x="336" y="64"/>
              </a:cxn>
              <a:cxn ang="0">
                <a:pos x="480" y="16"/>
              </a:cxn>
              <a:cxn ang="0">
                <a:pos x="576" y="112"/>
              </a:cxn>
            </a:cxnLst>
            <a:rect l="0" t="0" r="r" b="b"/>
            <a:pathLst>
              <a:path w="576" h="1744">
                <a:moveTo>
                  <a:pt x="0" y="1744"/>
                </a:moveTo>
                <a:cubicBezTo>
                  <a:pt x="68" y="1212"/>
                  <a:pt x="136" y="680"/>
                  <a:pt x="192" y="400"/>
                </a:cubicBezTo>
                <a:cubicBezTo>
                  <a:pt x="248" y="120"/>
                  <a:pt x="288" y="128"/>
                  <a:pt x="336" y="64"/>
                </a:cubicBezTo>
                <a:cubicBezTo>
                  <a:pt x="384" y="0"/>
                  <a:pt x="440" y="8"/>
                  <a:pt x="480" y="16"/>
                </a:cubicBezTo>
                <a:cubicBezTo>
                  <a:pt x="520" y="24"/>
                  <a:pt x="548" y="68"/>
                  <a:pt x="576" y="112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4648200" y="4800600"/>
            <a:ext cx="12096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" charset="0"/>
              </a:rPr>
              <a:t>Ductile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2438400" y="3505200"/>
            <a:ext cx="10747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charset="0"/>
              </a:rPr>
              <a:t>Brittle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 rot="-5450577">
            <a:off x="660400" y="4826000"/>
            <a:ext cx="111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Stress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3048000" y="6400800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Strain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2438400" y="76200"/>
            <a:ext cx="429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latin typeface="Arial" charset="0"/>
              </a:rPr>
              <a:t>Material Properties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438400" y="152400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 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641725" y="1565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69925" y="990600"/>
            <a:ext cx="7712075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lnSpc>
                <a:spcPct val="130000"/>
              </a:lnSpc>
            </a:pPr>
            <a:r>
              <a:rPr lang="en-US" sz="2800" b="1">
                <a:latin typeface="Arial" charset="0"/>
              </a:rPr>
              <a:t>Toughness:</a:t>
            </a:r>
          </a:p>
          <a:p>
            <a:pPr marL="457200" indent="-457200">
              <a:lnSpc>
                <a:spcPct val="130000"/>
              </a:lnSpc>
            </a:pPr>
            <a:r>
              <a:rPr lang="en-US" sz="2800" b="1">
                <a:latin typeface="Arial" charset="0"/>
              </a:rPr>
              <a:t>   </a:t>
            </a:r>
            <a:r>
              <a:rPr lang="en-US" sz="2600" b="1">
                <a:latin typeface="Arial" charset="0"/>
              </a:rPr>
              <a:t>-</a:t>
            </a:r>
            <a:r>
              <a:rPr lang="en-US" sz="2800" b="1">
                <a:latin typeface="Arial" charset="0"/>
              </a:rPr>
              <a:t> </a:t>
            </a:r>
            <a:r>
              <a:rPr lang="en-US" sz="2600" b="1"/>
              <a:t>Measure of the material ability to absorb energy.</a:t>
            </a:r>
          </a:p>
          <a:p>
            <a:pPr marL="457200" indent="-457200">
              <a:lnSpc>
                <a:spcPct val="130000"/>
              </a:lnSpc>
            </a:pPr>
            <a:r>
              <a:rPr lang="en-US" sz="2600" b="1"/>
              <a:t>  </a:t>
            </a:r>
            <a:r>
              <a:rPr lang="en-US" sz="2600"/>
              <a:t>  -</a:t>
            </a:r>
            <a:r>
              <a:rPr lang="en-US" sz="2600" b="1"/>
              <a:t> It is measured by two methods.</a:t>
            </a:r>
          </a:p>
          <a:p>
            <a:pPr marL="457200" indent="-457200">
              <a:lnSpc>
                <a:spcPct val="130000"/>
              </a:lnSpc>
            </a:pPr>
            <a:r>
              <a:rPr lang="en-US" sz="2600" b="1"/>
              <a:t>      a) Integration of stress strain curve</a:t>
            </a:r>
          </a:p>
          <a:p>
            <a:pPr marL="457200" indent="-457200">
              <a:lnSpc>
                <a:spcPct val="130000"/>
              </a:lnSpc>
            </a:pPr>
            <a:r>
              <a:rPr lang="en-US" sz="2600" b="1">
                <a:cs typeface="Times New Roman" pitchFamily="18" charset="0"/>
              </a:rPr>
              <a:t>        - Slow absorption of energy</a:t>
            </a:r>
            <a:endParaRPr lang="en-US" sz="2600" b="1"/>
          </a:p>
          <a:p>
            <a:pPr marL="457200" indent="-457200">
              <a:lnSpc>
                <a:spcPct val="130000"/>
              </a:lnSpc>
            </a:pPr>
            <a:r>
              <a:rPr lang="en-US" sz="2600" b="1"/>
              <a:t>         </a:t>
            </a:r>
            <a:r>
              <a:rPr lang="en-US" sz="2600"/>
              <a:t>-</a:t>
            </a:r>
            <a:r>
              <a:rPr lang="en-US" sz="2600" b="1"/>
              <a:t> Absorbed energy per unit volume </a:t>
            </a:r>
          </a:p>
          <a:p>
            <a:pPr marL="457200" indent="-457200">
              <a:lnSpc>
                <a:spcPct val="130000"/>
              </a:lnSpc>
            </a:pPr>
            <a:r>
              <a:rPr lang="en-US" sz="2600" b="1"/>
              <a:t>           unit : (lb/in</a:t>
            </a:r>
            <a:r>
              <a:rPr lang="en-US" sz="2600" b="1">
                <a:cs typeface="Times New Roman" pitchFamily="18" charset="0"/>
              </a:rPr>
              <a:t>²) *(in/in)</a:t>
            </a:r>
            <a:r>
              <a:rPr lang="en-US" sz="2600" b="1"/>
              <a:t>   =lb</a:t>
            </a:r>
            <a:r>
              <a:rPr lang="en-US" sz="2600" b="1">
                <a:cs typeface="Times New Roman" pitchFamily="18" charset="0"/>
              </a:rPr>
              <a:t>·</a:t>
            </a:r>
            <a:r>
              <a:rPr lang="en-US" sz="2600" b="1"/>
              <a:t>in/in</a:t>
            </a:r>
            <a:r>
              <a:rPr lang="en-US" sz="2600" b="1">
                <a:cs typeface="Times New Roman" pitchFamily="18" charset="0"/>
              </a:rPr>
              <a:t>³</a:t>
            </a:r>
            <a:endParaRPr lang="en-US" sz="2600" b="1"/>
          </a:p>
          <a:p>
            <a:pPr marL="457200" indent="-457200">
              <a:lnSpc>
                <a:spcPct val="130000"/>
              </a:lnSpc>
            </a:pPr>
            <a:r>
              <a:rPr lang="en-US" sz="2600" b="1"/>
              <a:t>       b) Charpy test </a:t>
            </a:r>
          </a:p>
          <a:p>
            <a:pPr marL="457200" indent="-457200">
              <a:lnSpc>
                <a:spcPct val="130000"/>
              </a:lnSpc>
            </a:pPr>
            <a:r>
              <a:rPr lang="en-US"/>
              <a:t>           - </a:t>
            </a:r>
            <a:r>
              <a:rPr lang="en-US" sz="2600" b="1"/>
              <a:t>Ability to absorb energy of an impact without </a:t>
            </a:r>
          </a:p>
          <a:p>
            <a:pPr marL="457200" indent="-457200">
              <a:lnSpc>
                <a:spcPct val="130000"/>
              </a:lnSpc>
            </a:pPr>
            <a:r>
              <a:rPr lang="en-US" sz="2600" b="1"/>
              <a:t>            fracturing.</a:t>
            </a:r>
          </a:p>
          <a:p>
            <a:pPr marL="457200" indent="-457200">
              <a:lnSpc>
                <a:spcPct val="130000"/>
              </a:lnSpc>
            </a:pPr>
            <a:r>
              <a:rPr lang="en-US" sz="2600" b="1"/>
              <a:t>          - Impact toughness can be measured.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438400" y="76200"/>
            <a:ext cx="429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latin typeface="Arial" charset="0"/>
              </a:rPr>
              <a:t>Material Properties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10" name="Object 2"/>
          <p:cNvGraphicFramePr>
            <a:graphicFrameLocks noChangeAspect="1"/>
          </p:cNvGraphicFramePr>
          <p:nvPr/>
        </p:nvGraphicFramePr>
        <p:xfrm>
          <a:off x="1295400" y="838200"/>
          <a:ext cx="6184900" cy="5759450"/>
        </p:xfrm>
        <a:graphic>
          <a:graphicData uri="http://schemas.openxmlformats.org/presentationml/2006/ole">
            <p:oleObj spid="_x0000_s94210" name="Document" r:id="rId3" imgW="6184800" imgH="6140520" progId="WP8Doc">
              <p:embed/>
            </p:oleObj>
          </a:graphicData>
        </a:graphic>
      </p:graphicFrame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2438400" y="152400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 </a:t>
            </a: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3641725" y="1565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228600" y="1068388"/>
            <a:ext cx="3336925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600" b="1"/>
              <a:t>Charpy V-Notch Test:</a:t>
            </a: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2438400" y="76200"/>
            <a:ext cx="429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latin typeface="Arial" charset="0"/>
              </a:rPr>
              <a:t>Material Properties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2438400" y="152400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 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3641725" y="1565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152400" y="830263"/>
            <a:ext cx="8763000" cy="579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2600" b="1"/>
              <a:t>Charpy V-Notch Test:</a:t>
            </a:r>
          </a:p>
          <a:p>
            <a:r>
              <a:rPr lang="en-US">
                <a:sym typeface="Wingdings" pitchFamily="2" charset="2"/>
              </a:rPr>
              <a:t>    </a:t>
            </a:r>
          </a:p>
          <a:p>
            <a:pPr>
              <a:lnSpc>
                <a:spcPct val="80000"/>
              </a:lnSpc>
            </a:pPr>
            <a:r>
              <a:rPr lang="en-US" sz="2800">
                <a:sym typeface="Wingdings" pitchFamily="2" charset="2"/>
              </a:rPr>
              <a:t>   </a:t>
            </a:r>
            <a:r>
              <a:rPr lang="en-US" sz="2600" b="1">
                <a:sym typeface="Wingdings" pitchFamily="2" charset="2"/>
              </a:rPr>
              <a:t>- Charpy test is an impact toughness measurement test</a:t>
            </a:r>
          </a:p>
          <a:p>
            <a:pPr>
              <a:lnSpc>
                <a:spcPct val="80000"/>
              </a:lnSpc>
            </a:pPr>
            <a:r>
              <a:rPr lang="en-US" sz="2600" b="1">
                <a:sym typeface="Wingdings" pitchFamily="2" charset="2"/>
              </a:rPr>
              <a:t>      because the energy is absorbed by the specimen very</a:t>
            </a:r>
          </a:p>
          <a:p>
            <a:pPr>
              <a:lnSpc>
                <a:spcPct val="80000"/>
              </a:lnSpc>
            </a:pPr>
            <a:r>
              <a:rPr lang="en-US" sz="2600" b="1">
                <a:sym typeface="Wingdings" pitchFamily="2" charset="2"/>
              </a:rPr>
              <a:t>      rapidly.</a:t>
            </a:r>
          </a:p>
          <a:p>
            <a:pPr>
              <a:lnSpc>
                <a:spcPct val="130000"/>
              </a:lnSpc>
              <a:buFontTx/>
              <a:buChar char="•"/>
            </a:pPr>
            <a:endParaRPr lang="en-US" sz="2600" b="1" i="1"/>
          </a:p>
          <a:p>
            <a:pPr>
              <a:lnSpc>
                <a:spcPct val="90000"/>
              </a:lnSpc>
            </a:pPr>
            <a:r>
              <a:rPr lang="en-US" b="1" i="1"/>
              <a:t>    </a:t>
            </a:r>
            <a:r>
              <a:rPr lang="en-US" sz="2600" b="1"/>
              <a:t>- The potential energy of the pendulum before and after</a:t>
            </a:r>
          </a:p>
          <a:p>
            <a:pPr>
              <a:lnSpc>
                <a:spcPct val="90000"/>
              </a:lnSpc>
            </a:pPr>
            <a:r>
              <a:rPr lang="en-US" sz="2600" b="1"/>
              <a:t>       impact can be calculated form the initial and final    </a:t>
            </a:r>
          </a:p>
          <a:p>
            <a:pPr>
              <a:lnSpc>
                <a:spcPct val="90000"/>
              </a:lnSpc>
            </a:pPr>
            <a:r>
              <a:rPr lang="en-US" sz="2600" b="1"/>
              <a:t>       location of the pendulum.</a:t>
            </a:r>
          </a:p>
          <a:p>
            <a:pPr>
              <a:lnSpc>
                <a:spcPct val="90000"/>
              </a:lnSpc>
            </a:pPr>
            <a:endParaRPr lang="en-US" sz="2600" b="1"/>
          </a:p>
          <a:p>
            <a:r>
              <a:rPr lang="en-US" sz="2600" b="1"/>
              <a:t>    - The potential energy difference is the energy it took to </a:t>
            </a:r>
          </a:p>
          <a:p>
            <a:r>
              <a:rPr lang="en-US" sz="2600" b="1"/>
              <a:t>       break the material </a:t>
            </a:r>
            <a:r>
              <a:rPr lang="en-US" sz="2600" b="1">
                <a:sym typeface="Wingdings" pitchFamily="2" charset="2"/>
              </a:rPr>
              <a:t>absorbed during the impact.</a:t>
            </a:r>
          </a:p>
          <a:p>
            <a:endParaRPr lang="en-US" sz="2600" b="1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600" b="1"/>
              <a:t>     - Purpose is to evaluate the impact toughness as a </a:t>
            </a:r>
          </a:p>
          <a:p>
            <a:pPr>
              <a:lnSpc>
                <a:spcPct val="90000"/>
              </a:lnSpc>
            </a:pPr>
            <a:r>
              <a:rPr lang="en-US" sz="2600" b="1"/>
              <a:t>       function of temperature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2438400" y="76200"/>
            <a:ext cx="429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latin typeface="Arial" charset="0"/>
              </a:rPr>
              <a:t>Material Properties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60463"/>
            <a:ext cx="7010400" cy="485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2438400" y="76200"/>
            <a:ext cx="429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latin typeface="Arial" charset="0"/>
              </a:rPr>
              <a:t>Material Properties</a:t>
            </a:r>
            <a:endParaRPr lang="en-US" b="1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762000"/>
            <a:ext cx="309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Charpy V-Notch Test: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026"/>
          <p:cNvSpPr txBox="1">
            <a:spLocks noChangeArrowheads="1"/>
          </p:cNvSpPr>
          <p:nvPr/>
        </p:nvSpPr>
        <p:spPr bwMode="auto">
          <a:xfrm>
            <a:off x="2438400" y="152400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 </a:t>
            </a:r>
          </a:p>
        </p:txBody>
      </p:sp>
      <p:sp>
        <p:nvSpPr>
          <p:cNvPr id="20500" name="Text Box 1044"/>
          <p:cNvSpPr txBox="1">
            <a:spLocks noChangeArrowheads="1"/>
          </p:cNvSpPr>
          <p:nvPr/>
        </p:nvSpPr>
        <p:spPr bwMode="auto">
          <a:xfrm>
            <a:off x="304800" y="1143000"/>
            <a:ext cx="4948238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2600" b="1"/>
              <a:t>Charpy V-Notch Test:</a:t>
            </a:r>
            <a:endParaRPr lang="en-US" b="1" i="1" u="sng">
              <a:solidFill>
                <a:srgbClr val="FF0000"/>
              </a:solidFill>
            </a:endParaRPr>
          </a:p>
        </p:txBody>
      </p:sp>
      <p:sp>
        <p:nvSpPr>
          <p:cNvPr id="20510" name="Text Box 1054"/>
          <p:cNvSpPr txBox="1">
            <a:spLocks noChangeArrowheads="1"/>
          </p:cNvSpPr>
          <p:nvPr/>
        </p:nvSpPr>
        <p:spPr bwMode="auto">
          <a:xfrm>
            <a:off x="363538" y="1892300"/>
            <a:ext cx="8715375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Tx/>
              <a:buChar char="-"/>
            </a:pPr>
            <a:r>
              <a:rPr lang="en-US"/>
              <a:t> </a:t>
            </a:r>
            <a:r>
              <a:rPr lang="en-US" sz="2600" b="1"/>
              <a:t>At low temperature, where the material is brittle and </a:t>
            </a:r>
          </a:p>
          <a:p>
            <a:pPr>
              <a:lnSpc>
                <a:spcPct val="120000"/>
              </a:lnSpc>
            </a:pPr>
            <a:r>
              <a:rPr lang="en-US" sz="2600" b="1"/>
              <a:t>  not strong, little energy is required to fracture the material.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2600" b="1"/>
              <a:t> At high temperature, where the material is more ductile </a:t>
            </a:r>
          </a:p>
          <a:p>
            <a:pPr>
              <a:lnSpc>
                <a:spcPct val="120000"/>
              </a:lnSpc>
            </a:pPr>
            <a:r>
              <a:rPr lang="en-US" sz="2600" b="1"/>
              <a:t>  and stronger,  greater energy is required to fracture the </a:t>
            </a:r>
          </a:p>
          <a:p>
            <a:pPr>
              <a:lnSpc>
                <a:spcPct val="120000"/>
              </a:lnSpc>
            </a:pPr>
            <a:r>
              <a:rPr lang="en-US" sz="2600" b="1"/>
              <a:t>  material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2600" b="1"/>
              <a:t>The transition temperature is the boundary between brittle</a:t>
            </a:r>
          </a:p>
          <a:p>
            <a:pPr>
              <a:lnSpc>
                <a:spcPct val="120000"/>
              </a:lnSpc>
            </a:pPr>
            <a:r>
              <a:rPr lang="en-US" sz="2600" b="1"/>
              <a:t>  and ductile behavior.</a:t>
            </a:r>
          </a:p>
          <a:p>
            <a:pPr>
              <a:lnSpc>
                <a:spcPct val="120000"/>
              </a:lnSpc>
            </a:pPr>
            <a:r>
              <a:rPr lang="en-US" sz="2600" b="1"/>
              <a:t>  The transition temperature is  an extremely important</a:t>
            </a:r>
          </a:p>
          <a:p>
            <a:pPr>
              <a:lnSpc>
                <a:spcPct val="120000"/>
              </a:lnSpc>
            </a:pPr>
            <a:r>
              <a:rPr lang="en-US" sz="2600" b="1"/>
              <a:t>   parameter in selection of construction material.</a:t>
            </a:r>
          </a:p>
        </p:txBody>
      </p:sp>
      <p:sp>
        <p:nvSpPr>
          <p:cNvPr id="20513" name="Line 1057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14" name="Text Box 1058"/>
          <p:cNvSpPr txBox="1">
            <a:spLocks noChangeArrowheads="1"/>
          </p:cNvSpPr>
          <p:nvPr/>
        </p:nvSpPr>
        <p:spPr bwMode="auto">
          <a:xfrm>
            <a:off x="2438400" y="76200"/>
            <a:ext cx="429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latin typeface="Arial" charset="0"/>
              </a:rPr>
              <a:t>Material Properties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304800" y="1119188"/>
            <a:ext cx="83296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b="1"/>
              <a:t>Torsion Loads:  Angular distortion on a component, such as a</a:t>
            </a:r>
          </a:p>
          <a:p>
            <a:r>
              <a:rPr lang="en-US" b="1"/>
              <a:t>shaft, when a moment is applied.  (Twisting)</a:t>
            </a:r>
          </a:p>
          <a:p>
            <a:pPr>
              <a:buFontTx/>
              <a:buChar char="•"/>
            </a:pPr>
            <a:endParaRPr lang="en-US" b="1"/>
          </a:p>
          <a:p>
            <a:pPr>
              <a:buFontTx/>
              <a:buChar char="•"/>
            </a:pPr>
            <a:r>
              <a:rPr lang="en-US" b="1"/>
              <a:t>Thermal Loads:  Distortion caused be heating or cooling a </a:t>
            </a:r>
          </a:p>
          <a:p>
            <a:r>
              <a:rPr lang="en-US" b="1"/>
              <a:t>material.  A normal load is created when the material is </a:t>
            </a:r>
          </a:p>
          <a:p>
            <a:r>
              <a:rPr lang="en-US" b="1"/>
              <a:t>constrained in any direction in the plane that is constrained. </a:t>
            </a:r>
          </a:p>
        </p:txBody>
      </p:sp>
      <p:sp>
        <p:nvSpPr>
          <p:cNvPr id="85012" name="Rectangle 20"/>
          <p:cNvSpPr>
            <a:spLocks noChangeArrowheads="1"/>
          </p:cNvSpPr>
          <p:nvPr/>
        </p:nvSpPr>
        <p:spPr bwMode="auto">
          <a:xfrm>
            <a:off x="1447800" y="76200"/>
            <a:ext cx="62468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latin typeface="Arial" charset="0"/>
              </a:rPr>
              <a:t>Classifying  Loads on Materials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harpyTes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4495800" cy="3249613"/>
          </a:xfrm>
          <a:prstGeom prst="rect">
            <a:avLst/>
          </a:prstGeom>
          <a:noFill/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447800" y="990600"/>
            <a:ext cx="24511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High Carbon Steel</a:t>
            </a:r>
          </a:p>
        </p:txBody>
      </p:sp>
      <p:pic>
        <p:nvPicPr>
          <p:cNvPr id="16389" name="Picture 5" descr="highcarb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419600"/>
            <a:ext cx="2514600" cy="2235200"/>
          </a:xfrm>
          <a:prstGeom prst="rect">
            <a:avLst/>
          </a:prstGeom>
          <a:noFill/>
        </p:spPr>
      </p:pic>
      <p:pic>
        <p:nvPicPr>
          <p:cNvPr id="16390" name="Picture 6" descr="CharpyTest2"/>
          <p:cNvPicPr>
            <a:picLocks noChangeAspect="1" noChangeArrowheads="1"/>
          </p:cNvPicPr>
          <p:nvPr/>
        </p:nvPicPr>
        <p:blipFill>
          <a:blip r:embed="rId4" cstate="print">
            <a:lum contrast="18000"/>
            <a:grayscl/>
          </a:blip>
          <a:srcRect/>
          <a:stretch>
            <a:fillRect/>
          </a:stretch>
        </p:blipFill>
        <p:spPr bwMode="auto">
          <a:xfrm>
            <a:off x="4648200" y="1143000"/>
            <a:ext cx="4286250" cy="3246438"/>
          </a:xfrm>
          <a:prstGeom prst="rect">
            <a:avLst/>
          </a:prstGeom>
          <a:noFill/>
        </p:spPr>
      </p:pic>
      <p:pic>
        <p:nvPicPr>
          <p:cNvPr id="16391" name="Picture 7" descr="StainlessStee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4495800"/>
            <a:ext cx="2667000" cy="2163763"/>
          </a:xfrm>
          <a:prstGeom prst="rect">
            <a:avLst/>
          </a:prstGeom>
          <a:noFill/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6248400" y="990600"/>
            <a:ext cx="1951038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Stainless Steel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76200" y="228600"/>
            <a:ext cx="309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Charpy V-Notch Test: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438400" y="152400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 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04800" y="609600"/>
            <a:ext cx="2133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>
                <a:latin typeface="Arial" charset="0"/>
              </a:rPr>
              <a:t>Fatigue:</a:t>
            </a:r>
            <a:endParaRPr lang="en-US" sz="2800" b="1" i="1" u="sng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632325" y="2286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685800" y="1174750"/>
            <a:ext cx="79597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 </a:t>
            </a:r>
            <a:r>
              <a:rPr lang="en-US" b="1"/>
              <a:t>The repeated application of stress typically produced by </a:t>
            </a:r>
          </a:p>
          <a:p>
            <a:r>
              <a:rPr lang="en-US" b="1"/>
              <a:t>   an oscillating load such as vibration.</a:t>
            </a:r>
          </a:p>
          <a:p>
            <a:pPr>
              <a:buFontTx/>
              <a:buChar char="•"/>
            </a:pPr>
            <a:r>
              <a:rPr lang="en-US" b="1"/>
              <a:t> Sources of ship vibration are engine, propeller and waves. </a:t>
            </a:r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990600" y="3048000"/>
            <a:ext cx="0" cy="297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>
            <a:off x="990600" y="60198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990600" y="6096000"/>
            <a:ext cx="3736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Cycles N at Fatigue Failure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 rot="-5373224">
            <a:off x="-122238" y="4541838"/>
            <a:ext cx="1616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Stress (psi)</a:t>
            </a:r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>
            <a:off x="990600" y="4953000"/>
            <a:ext cx="31242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42" name="Freeform 22"/>
          <p:cNvSpPr>
            <a:spLocks/>
          </p:cNvSpPr>
          <p:nvPr/>
        </p:nvSpPr>
        <p:spPr bwMode="auto">
          <a:xfrm>
            <a:off x="1295400" y="4191000"/>
            <a:ext cx="2514600" cy="1752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288"/>
              </a:cxn>
              <a:cxn ang="0">
                <a:pos x="528" y="672"/>
              </a:cxn>
              <a:cxn ang="0">
                <a:pos x="1008" y="864"/>
              </a:cxn>
              <a:cxn ang="0">
                <a:pos x="1536" y="912"/>
              </a:cxn>
            </a:cxnLst>
            <a:rect l="0" t="0" r="r" b="b"/>
            <a:pathLst>
              <a:path w="1536" h="912">
                <a:moveTo>
                  <a:pt x="0" y="0"/>
                </a:moveTo>
                <a:cubicBezTo>
                  <a:pt x="28" y="88"/>
                  <a:pt x="56" y="176"/>
                  <a:pt x="144" y="288"/>
                </a:cubicBezTo>
                <a:cubicBezTo>
                  <a:pt x="232" y="400"/>
                  <a:pt x="384" y="576"/>
                  <a:pt x="528" y="672"/>
                </a:cubicBezTo>
                <a:cubicBezTo>
                  <a:pt x="672" y="768"/>
                  <a:pt x="840" y="824"/>
                  <a:pt x="1008" y="864"/>
                </a:cubicBezTo>
                <a:cubicBezTo>
                  <a:pt x="1176" y="904"/>
                  <a:pt x="1356" y="908"/>
                  <a:pt x="1536" y="912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43" name="Freeform 23"/>
          <p:cNvSpPr>
            <a:spLocks/>
          </p:cNvSpPr>
          <p:nvPr/>
        </p:nvSpPr>
        <p:spPr bwMode="auto">
          <a:xfrm>
            <a:off x="1295400" y="3352800"/>
            <a:ext cx="2590800" cy="1524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288"/>
              </a:cxn>
              <a:cxn ang="0">
                <a:pos x="192" y="624"/>
              </a:cxn>
              <a:cxn ang="0">
                <a:pos x="432" y="864"/>
              </a:cxn>
              <a:cxn ang="0">
                <a:pos x="816" y="960"/>
              </a:cxn>
              <a:cxn ang="0">
                <a:pos x="1248" y="1008"/>
              </a:cxn>
              <a:cxn ang="0">
                <a:pos x="1536" y="1008"/>
              </a:cxn>
              <a:cxn ang="0">
                <a:pos x="1632" y="1008"/>
              </a:cxn>
            </a:cxnLst>
            <a:rect l="0" t="0" r="r" b="b"/>
            <a:pathLst>
              <a:path w="1632" h="1016">
                <a:moveTo>
                  <a:pt x="0" y="0"/>
                </a:moveTo>
                <a:cubicBezTo>
                  <a:pt x="8" y="92"/>
                  <a:pt x="16" y="184"/>
                  <a:pt x="48" y="288"/>
                </a:cubicBezTo>
                <a:cubicBezTo>
                  <a:pt x="80" y="392"/>
                  <a:pt x="128" y="528"/>
                  <a:pt x="192" y="624"/>
                </a:cubicBezTo>
                <a:cubicBezTo>
                  <a:pt x="256" y="720"/>
                  <a:pt x="328" y="808"/>
                  <a:pt x="432" y="864"/>
                </a:cubicBezTo>
                <a:cubicBezTo>
                  <a:pt x="536" y="920"/>
                  <a:pt x="680" y="936"/>
                  <a:pt x="816" y="960"/>
                </a:cubicBezTo>
                <a:cubicBezTo>
                  <a:pt x="952" y="984"/>
                  <a:pt x="1128" y="1000"/>
                  <a:pt x="1248" y="1008"/>
                </a:cubicBezTo>
                <a:cubicBezTo>
                  <a:pt x="1368" y="1016"/>
                  <a:pt x="1472" y="1008"/>
                  <a:pt x="1536" y="1008"/>
                </a:cubicBezTo>
                <a:cubicBezTo>
                  <a:pt x="1600" y="1008"/>
                  <a:pt x="1616" y="1008"/>
                  <a:pt x="1632" y="1008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1447800" y="3657600"/>
            <a:ext cx="91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latin typeface="Arial" charset="0"/>
              </a:rPr>
              <a:t>Stee</a:t>
            </a:r>
            <a:r>
              <a:rPr lang="en-US"/>
              <a:t>l</a:t>
            </a:r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2286000" y="5181600"/>
            <a:ext cx="167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Aluminum</a:t>
            </a: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3657600" y="3200400"/>
            <a:ext cx="5299075" cy="119697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Endurance Limit</a:t>
            </a:r>
            <a:r>
              <a:rPr lang="en-US" b="1"/>
              <a:t> : A certain threshold </a:t>
            </a:r>
          </a:p>
          <a:p>
            <a:r>
              <a:rPr lang="en-US" b="1"/>
              <a:t>   stress which will not cause the fatigue</a:t>
            </a:r>
          </a:p>
          <a:p>
            <a:r>
              <a:rPr lang="en-US" b="1"/>
              <a:t>   failure for the number of cycles. </a:t>
            </a:r>
          </a:p>
        </p:txBody>
      </p:sp>
      <p:sp>
        <p:nvSpPr>
          <p:cNvPr id="30748" name="Line 28"/>
          <p:cNvSpPr>
            <a:spLocks noChangeShapeType="1"/>
          </p:cNvSpPr>
          <p:nvPr/>
        </p:nvSpPr>
        <p:spPr bwMode="auto">
          <a:xfrm flipH="1">
            <a:off x="4114800" y="4419600"/>
            <a:ext cx="1219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4495800" y="5334000"/>
            <a:ext cx="4313238" cy="457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Aluminum has no endurance limit</a:t>
            </a:r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2438400" y="76200"/>
            <a:ext cx="429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latin typeface="Arial" charset="0"/>
              </a:rPr>
              <a:t>Material Properties</a:t>
            </a:r>
            <a:endParaRPr lang="en-US" b="1"/>
          </a:p>
        </p:txBody>
      </p:sp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76200" y="2438400"/>
            <a:ext cx="906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MAXIMUM stress decreases as the number of loading cycles increases.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438400" y="152400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 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371600" y="76200"/>
            <a:ext cx="6553200" cy="647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>
                <a:latin typeface="Arial" charset="0"/>
              </a:rPr>
              <a:t>Factors effecting Material Properties</a:t>
            </a:r>
            <a:endParaRPr lang="en-US" sz="2800" b="1" i="1" u="sng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219200" y="1066800"/>
            <a:ext cx="698182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u="sng"/>
              <a:t>Temperature </a:t>
            </a:r>
            <a:r>
              <a:rPr lang="en-US" b="1"/>
              <a:t>:</a:t>
            </a:r>
          </a:p>
          <a:p>
            <a:pPr>
              <a:buFontTx/>
              <a:buChar char="•"/>
            </a:pPr>
            <a:endParaRPr lang="en-US" b="1"/>
          </a:p>
          <a:p>
            <a:r>
              <a:rPr lang="en-US" b="1"/>
              <a:t>     Increasing temperature will:</a:t>
            </a:r>
          </a:p>
          <a:p>
            <a:r>
              <a:rPr lang="en-US" b="1"/>
              <a:t>        - Decrease Modulus of Elasticity </a:t>
            </a:r>
          </a:p>
          <a:p>
            <a:r>
              <a:rPr lang="en-US" b="1"/>
              <a:t>           (As Long as Structure Does Not Change)</a:t>
            </a:r>
          </a:p>
          <a:p>
            <a:r>
              <a:rPr lang="en-US" b="1"/>
              <a:t>        - Decrease Yield Strength</a:t>
            </a:r>
          </a:p>
          <a:p>
            <a:r>
              <a:rPr lang="en-US" b="1"/>
              <a:t>        - Decrease Ultimate Tensile Strength</a:t>
            </a:r>
          </a:p>
          <a:p>
            <a:r>
              <a:rPr lang="en-US" b="1"/>
              <a:t>        - Decrease Hardness	</a:t>
            </a:r>
          </a:p>
          <a:p>
            <a:r>
              <a:rPr lang="en-US" b="1"/>
              <a:t>        - Increase Ductility </a:t>
            </a:r>
          </a:p>
          <a:p>
            <a:r>
              <a:rPr lang="en-US" b="1"/>
              <a:t>        - Decrease Brittleness</a:t>
            </a:r>
          </a:p>
          <a:p>
            <a:endParaRPr lang="en-US" b="1"/>
          </a:p>
          <a:p>
            <a:r>
              <a:rPr lang="en-US" b="1" u="sng"/>
              <a:t>Environment:</a:t>
            </a:r>
          </a:p>
          <a:p>
            <a:r>
              <a:rPr lang="en-US" b="1"/>
              <a:t>        - Sulfites, Chlorine, Oxygen in water,    </a:t>
            </a:r>
          </a:p>
          <a:p>
            <a:r>
              <a:rPr lang="en-US" b="1"/>
              <a:t>          Radiation, Pressure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76200" y="2376488"/>
            <a:ext cx="830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Thermal Treatments</a:t>
            </a:r>
            <a:r>
              <a:rPr lang="en-US"/>
              <a:t> (Application of heat over varying time):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296863" y="4711700"/>
            <a:ext cx="71818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Hardening: </a:t>
            </a:r>
          </a:p>
          <a:p>
            <a:r>
              <a:rPr lang="en-US"/>
              <a:t>	- Heating higher than its critical temperature then </a:t>
            </a:r>
          </a:p>
          <a:p>
            <a:r>
              <a:rPr lang="en-US"/>
              <a:t>	  cooling rapidly.</a:t>
            </a:r>
          </a:p>
          <a:p>
            <a:r>
              <a:rPr lang="en-US"/>
              <a:t>	- Improves hardness.</a:t>
            </a:r>
          </a:p>
          <a:p>
            <a:r>
              <a:rPr lang="en-US"/>
              <a:t>	- Increases internal stresses, may cause cracking.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381000" y="2806700"/>
            <a:ext cx="71818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Annealing:</a:t>
            </a:r>
            <a:r>
              <a:rPr lang="en-US"/>
              <a:t> </a:t>
            </a:r>
          </a:p>
          <a:p>
            <a:r>
              <a:rPr lang="en-US"/>
              <a:t>	- Heating higher than its critical temperature then </a:t>
            </a:r>
          </a:p>
          <a:p>
            <a:r>
              <a:rPr lang="en-US"/>
              <a:t>   	  cooling slowly.</a:t>
            </a:r>
          </a:p>
          <a:p>
            <a:r>
              <a:rPr lang="en-US"/>
              <a:t>	- Improves hardness, strength, and ductility.</a:t>
            </a:r>
          </a:p>
          <a:p>
            <a:r>
              <a:rPr lang="en-US"/>
              <a:t>	- Ship’s hulls are annealed.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914400" y="76200"/>
            <a:ext cx="7477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/>
              <a:t>Ways to Effect / Alter Material Properties</a:t>
            </a: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76200" y="609600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/>
              <a:t>Alloying</a:t>
            </a:r>
            <a:r>
              <a:rPr lang="en-US"/>
              <a:t> (Adding other elements to alter the molecular properties):</a:t>
            </a: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838200" y="1066800"/>
            <a:ext cx="80168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- Steel:  Carbon, chromium, molybdenum, nickel, tungsten, manganese </a:t>
            </a:r>
          </a:p>
          <a:p>
            <a:r>
              <a:rPr lang="en-US"/>
              <a:t>- Aluminum: Copper, manganese, silicon, zinc,  magnesium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914400" y="76200"/>
            <a:ext cx="7477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/>
              <a:t>Ways to Effect / Alter Material Properties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381000" y="1371600"/>
            <a:ext cx="3471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Thermal Treatments:</a:t>
            </a:r>
            <a:endParaRPr lang="en-US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304800" y="3657600"/>
            <a:ext cx="73644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Hot-Working:  </a:t>
            </a:r>
          </a:p>
          <a:p>
            <a:r>
              <a:rPr lang="en-US"/>
              <a:t>	- Forming of shapes while material is hot.</a:t>
            </a:r>
          </a:p>
          <a:p>
            <a:r>
              <a:rPr lang="en-US"/>
              <a:t>	- Less internal stresses due to annealing (change in </a:t>
            </a:r>
          </a:p>
          <a:p>
            <a:r>
              <a:rPr lang="en-US"/>
              <a:t>	   the molecular structure).</a:t>
            </a: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304800" y="5257800"/>
            <a:ext cx="78152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Cold-Working:  </a:t>
            </a:r>
          </a:p>
          <a:p>
            <a:r>
              <a:rPr lang="en-US"/>
              <a:t>	- Forming shapes while material is cold.</a:t>
            </a:r>
          </a:p>
          <a:p>
            <a:r>
              <a:rPr lang="en-US"/>
              <a:t>	- Causes internal stresses, resulting in a stronger shape.</a:t>
            </a:r>
          </a:p>
          <a:p>
            <a:endParaRPr lang="en-US" i="1"/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381000" y="2089150"/>
            <a:ext cx="75517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Tempering:  </a:t>
            </a:r>
          </a:p>
          <a:p>
            <a:r>
              <a:rPr lang="en-US"/>
              <a:t>	- Steel is heated below the critical temperature and </a:t>
            </a:r>
          </a:p>
          <a:p>
            <a:r>
              <a:rPr lang="en-US"/>
              <a:t> 	   cooled slowly.</a:t>
            </a:r>
          </a:p>
          <a:p>
            <a:r>
              <a:rPr lang="en-US" i="1"/>
              <a:t>	- </a:t>
            </a:r>
            <a:r>
              <a:rPr lang="en-US"/>
              <a:t>Used with hardening to reduce the internal stresses.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1066800" y="76200"/>
            <a:ext cx="6902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/>
              <a:t>Corrosion &amp; Corrosion Protection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517525" y="1184275"/>
            <a:ext cx="7219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Corrosion is the destruction of metals due to oxidation or </a:t>
            </a:r>
          </a:p>
          <a:p>
            <a:r>
              <a:rPr lang="en-US"/>
              <a:t>other chemical reactions.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1447800" y="3352800"/>
            <a:ext cx="758348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- Cathodic Protection</a:t>
            </a:r>
          </a:p>
          <a:p>
            <a:r>
              <a:rPr lang="en-US"/>
              <a:t>		- Charging the metal to slow/ stop reaction </a:t>
            </a:r>
          </a:p>
          <a:p>
            <a:r>
              <a:rPr lang="en-US"/>
              <a:t>		with other elements</a:t>
            </a:r>
          </a:p>
          <a:p>
            <a:r>
              <a:rPr lang="en-US"/>
              <a:t>		- Providing a sacrificial metal to give up ions </a:t>
            </a:r>
          </a:p>
          <a:p>
            <a:r>
              <a:rPr lang="en-US"/>
              <a:t>		instead of the structure giving up ions (and</a:t>
            </a:r>
          </a:p>
          <a:p>
            <a:r>
              <a:rPr lang="en-US"/>
              <a:t>		corroding)</a:t>
            </a:r>
          </a:p>
          <a:p>
            <a:endParaRPr lang="en-US"/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517525" y="2317750"/>
            <a:ext cx="77692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Corrosion Protection:</a:t>
            </a:r>
          </a:p>
          <a:p>
            <a:r>
              <a:rPr lang="en-US"/>
              <a:t>	- Design to eliminate conditions favorable to corrosion</a:t>
            </a:r>
          </a:p>
          <a:p>
            <a:r>
              <a:rPr lang="en-US"/>
              <a:t>	- You, a wire brush, and paint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441325" y="406400"/>
            <a:ext cx="4278313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/>
              <a:t>Example:</a:t>
            </a:r>
          </a:p>
          <a:p>
            <a:pPr>
              <a:lnSpc>
                <a:spcPct val="90000"/>
              </a:lnSpc>
            </a:pPr>
            <a:endParaRPr lang="en-US" sz="2800" b="1" u="sng"/>
          </a:p>
          <a:p>
            <a:pPr>
              <a:lnSpc>
                <a:spcPct val="90000"/>
              </a:lnSpc>
            </a:pPr>
            <a:r>
              <a:rPr lang="en-US"/>
              <a:t> Mooring line length =100 ft</a:t>
            </a:r>
          </a:p>
          <a:p>
            <a:pPr>
              <a:lnSpc>
                <a:spcPct val="90000"/>
              </a:lnSpc>
            </a:pPr>
            <a:r>
              <a:rPr lang="en-US"/>
              <a:t>                    diameter=1.0 in</a:t>
            </a:r>
          </a:p>
          <a:p>
            <a:pPr>
              <a:lnSpc>
                <a:spcPct val="90000"/>
              </a:lnSpc>
            </a:pPr>
            <a:r>
              <a:rPr lang="en-US"/>
              <a:t> Axial loading applied=25,000 lb</a:t>
            </a:r>
          </a:p>
          <a:p>
            <a:pPr>
              <a:lnSpc>
                <a:spcPct val="90000"/>
              </a:lnSpc>
            </a:pPr>
            <a:r>
              <a:rPr lang="en-US"/>
              <a:t> Elongation due to loading=1.0 in</a:t>
            </a:r>
          </a:p>
        </p:txBody>
      </p:sp>
      <p:graphicFrame>
        <p:nvGraphicFramePr>
          <p:cNvPr id="96259" name="Object 3"/>
          <p:cNvGraphicFramePr>
            <a:graphicFrameLocks noChangeAspect="1"/>
          </p:cNvGraphicFramePr>
          <p:nvPr/>
        </p:nvGraphicFramePr>
        <p:xfrm>
          <a:off x="1371600" y="3124200"/>
          <a:ext cx="4867275" cy="1252538"/>
        </p:xfrm>
        <a:graphic>
          <a:graphicData uri="http://schemas.openxmlformats.org/presentationml/2006/ole">
            <p:oleObj spid="_x0000_s96259" name="Equation" r:id="rId3" imgW="2463480" imgH="634680" progId="Equation.3">
              <p:embed/>
            </p:oleObj>
          </a:graphicData>
        </a:graphic>
      </p:graphicFrame>
      <p:sp>
        <p:nvSpPr>
          <p:cNvPr id="96260" name="Line 4"/>
          <p:cNvSpPr>
            <a:spLocks noChangeShapeType="1"/>
          </p:cNvSpPr>
          <p:nvPr/>
        </p:nvSpPr>
        <p:spPr bwMode="auto">
          <a:xfrm>
            <a:off x="5410200" y="1752600"/>
            <a:ext cx="2667000" cy="1447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 rot="-3675188">
            <a:off x="6591300" y="1562100"/>
            <a:ext cx="304800" cy="1905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6672263" y="1943100"/>
            <a:ext cx="1747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mooring line</a:t>
            </a: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7772400" y="3124200"/>
            <a:ext cx="1096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loading</a:t>
            </a: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609600" y="2590800"/>
            <a:ext cx="3289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1) Find the normal stress.</a:t>
            </a: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746125" y="4460875"/>
            <a:ext cx="234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2) Find the strain.</a:t>
            </a:r>
          </a:p>
        </p:txBody>
      </p:sp>
      <p:graphicFrame>
        <p:nvGraphicFramePr>
          <p:cNvPr id="96266" name="Object 10"/>
          <p:cNvGraphicFramePr>
            <a:graphicFrameLocks noChangeAspect="1"/>
          </p:cNvGraphicFramePr>
          <p:nvPr/>
        </p:nvGraphicFramePr>
        <p:xfrm>
          <a:off x="1371600" y="4953000"/>
          <a:ext cx="4648200" cy="1119188"/>
        </p:xfrm>
        <a:graphic>
          <a:graphicData uri="http://schemas.openxmlformats.org/presentationml/2006/ole">
            <p:oleObj spid="_x0000_s96266" name="Equation" r:id="rId4" imgW="2527200" imgH="609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0" y="-76200"/>
            <a:ext cx="612775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/>
              <a:t>Example:</a:t>
            </a:r>
            <a:endParaRPr lang="en-US" sz="2800" b="1" u="sng"/>
          </a:p>
          <a:p>
            <a:pPr>
              <a:lnSpc>
                <a:spcPct val="110000"/>
              </a:lnSpc>
            </a:pPr>
            <a:r>
              <a:rPr lang="en-US"/>
              <a:t> - Salvage crane is lifting an object of 20,000 lb. </a:t>
            </a:r>
          </a:p>
          <a:p>
            <a:pPr>
              <a:lnSpc>
                <a:spcPct val="110000"/>
              </a:lnSpc>
            </a:pPr>
            <a:r>
              <a:rPr lang="en-US"/>
              <a:t> - Characteristics of the cable</a:t>
            </a:r>
          </a:p>
          <a:p>
            <a:pPr>
              <a:lnSpc>
                <a:spcPct val="110000"/>
              </a:lnSpc>
            </a:pPr>
            <a:r>
              <a:rPr lang="en-US"/>
              <a:t>      diameter=1.0 in, length prior to lifting =50 ft</a:t>
            </a:r>
          </a:p>
        </p:txBody>
      </p:sp>
      <p:graphicFrame>
        <p:nvGraphicFramePr>
          <p:cNvPr id="97283" name="Object 3"/>
          <p:cNvGraphicFramePr>
            <a:graphicFrameLocks noChangeAspect="1"/>
          </p:cNvGraphicFramePr>
          <p:nvPr/>
        </p:nvGraphicFramePr>
        <p:xfrm>
          <a:off x="2514600" y="2133600"/>
          <a:ext cx="5715000" cy="1371600"/>
        </p:xfrm>
        <a:graphic>
          <a:graphicData uri="http://schemas.openxmlformats.org/presentationml/2006/ole">
            <p:oleObj spid="_x0000_s97283" name="Equation" r:id="rId3" imgW="2641320" imgH="634680" progId="Equation.3">
              <p:embed/>
            </p:oleObj>
          </a:graphicData>
        </a:graphic>
      </p:graphicFrame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533400" y="1752600"/>
            <a:ext cx="4767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1) Find the normal stress in the cable.</a:t>
            </a: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533400" y="3352800"/>
            <a:ext cx="234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2) Find the strain.</a:t>
            </a:r>
          </a:p>
        </p:txBody>
      </p:sp>
      <p:graphicFrame>
        <p:nvGraphicFramePr>
          <p:cNvPr id="97286" name="Object 6"/>
          <p:cNvGraphicFramePr>
            <a:graphicFrameLocks noChangeAspect="1"/>
          </p:cNvGraphicFramePr>
          <p:nvPr/>
        </p:nvGraphicFramePr>
        <p:xfrm>
          <a:off x="2362200" y="3810000"/>
          <a:ext cx="5791200" cy="949325"/>
        </p:xfrm>
        <a:graphic>
          <a:graphicData uri="http://schemas.openxmlformats.org/presentationml/2006/ole">
            <p:oleObj spid="_x0000_s97286" name="Equation" r:id="rId4" imgW="2552400" imgH="419040" progId="Equation.3">
              <p:embed/>
            </p:oleObj>
          </a:graphicData>
        </a:graphic>
      </p:graphicFrame>
      <p:graphicFrame>
        <p:nvGraphicFramePr>
          <p:cNvPr id="97287" name="Object 7"/>
          <p:cNvGraphicFramePr>
            <a:graphicFrameLocks noChangeAspect="1"/>
          </p:cNvGraphicFramePr>
          <p:nvPr/>
        </p:nvGraphicFramePr>
        <p:xfrm>
          <a:off x="6858000" y="269875"/>
          <a:ext cx="2057400" cy="1406525"/>
        </p:xfrm>
        <a:graphic>
          <a:graphicData uri="http://schemas.openxmlformats.org/presentationml/2006/ole">
            <p:oleObj spid="_x0000_s97287" name="Equation" r:id="rId5" imgW="1041120" imgH="711000" progId="Equation.3">
              <p:embed/>
            </p:oleObj>
          </a:graphicData>
        </a:graphic>
      </p:graphicFrame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533400" y="4648200"/>
            <a:ext cx="5094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3) Determine the cable stretch in inches.</a:t>
            </a:r>
          </a:p>
        </p:txBody>
      </p:sp>
      <p:graphicFrame>
        <p:nvGraphicFramePr>
          <p:cNvPr id="97289" name="Object 9"/>
          <p:cNvGraphicFramePr>
            <a:graphicFrameLocks noChangeAspect="1"/>
          </p:cNvGraphicFramePr>
          <p:nvPr/>
        </p:nvGraphicFramePr>
        <p:xfrm>
          <a:off x="1066800" y="4924425"/>
          <a:ext cx="7239000" cy="1857375"/>
        </p:xfrm>
        <a:graphic>
          <a:graphicData uri="http://schemas.openxmlformats.org/presentationml/2006/ole">
            <p:oleObj spid="_x0000_s97289" name="Equation" r:id="rId6" imgW="3365280" imgH="8632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1143000" y="44450"/>
            <a:ext cx="7016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/>
              <a:t>5.5 Non-Destructive Testing (NDT)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1127125" y="1031875"/>
            <a:ext cx="6910388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Three Main Types of NDT in Naval Architecture:</a:t>
            </a:r>
          </a:p>
          <a:p>
            <a:endParaRPr lang="en-US"/>
          </a:p>
          <a:p>
            <a:endParaRPr lang="en-US"/>
          </a:p>
          <a:p>
            <a:pPr lvl="1">
              <a:buFont typeface="Wingdings" pitchFamily="2" charset="2"/>
              <a:buChar char="ü"/>
            </a:pPr>
            <a:r>
              <a:rPr lang="en-US"/>
              <a:t>Welding/Brazing/Surface-Subsurface Inspections</a:t>
            </a:r>
          </a:p>
          <a:p>
            <a:pPr lvl="1">
              <a:buFont typeface="Wingdings" pitchFamily="2" charset="2"/>
              <a:buChar char="ü"/>
            </a:pPr>
            <a:endParaRPr lang="en-US"/>
          </a:p>
          <a:p>
            <a:pPr lvl="1">
              <a:buFont typeface="Wingdings" pitchFamily="2" charset="2"/>
              <a:buChar char="ü"/>
            </a:pPr>
            <a:r>
              <a:rPr lang="en-US"/>
              <a:t>Hydrostatic</a:t>
            </a:r>
          </a:p>
          <a:p>
            <a:pPr lvl="1">
              <a:buFont typeface="Wingdings" pitchFamily="2" charset="2"/>
              <a:buChar char="ü"/>
            </a:pPr>
            <a:endParaRPr lang="en-US"/>
          </a:p>
          <a:p>
            <a:pPr lvl="1">
              <a:buFont typeface="Wingdings" pitchFamily="2" charset="2"/>
              <a:buChar char="ü"/>
            </a:pPr>
            <a:r>
              <a:rPr lang="en-US"/>
              <a:t>Weight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762000" y="1654175"/>
            <a:ext cx="7954963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sng"/>
              <a:t>Visual Test (VT)</a:t>
            </a:r>
          </a:p>
          <a:p>
            <a:r>
              <a:rPr lang="en-US"/>
              <a:t>        	- Naked Eye or Optical Inspection.  </a:t>
            </a:r>
          </a:p>
          <a:p>
            <a:r>
              <a:rPr lang="en-US"/>
              <a:t>        	- Always done before other NDT’s.</a:t>
            </a:r>
          </a:p>
          <a:p>
            <a:r>
              <a:rPr lang="en-US"/>
              <a:t>        	- Often only NDT required.</a:t>
            </a:r>
          </a:p>
          <a:p>
            <a:r>
              <a:rPr lang="en-US" u="sng"/>
              <a:t>Liquid (Dye) Penetrant Test (PT)</a:t>
            </a:r>
          </a:p>
          <a:p>
            <a:r>
              <a:rPr lang="en-US"/>
              <a:t>	- A liquid penetrant and developer are applied </a:t>
            </a:r>
          </a:p>
          <a:p>
            <a:r>
              <a:rPr lang="en-US"/>
              <a:t>               to the test item surface, causing a color change </a:t>
            </a:r>
          </a:p>
          <a:p>
            <a:r>
              <a:rPr lang="en-US"/>
              <a:t>               where surface cracks or flaw exist.	</a:t>
            </a:r>
          </a:p>
          <a:p>
            <a:r>
              <a:rPr lang="en-US" u="sng"/>
              <a:t>Magnetic Particle Testing (MT)</a:t>
            </a:r>
            <a:endParaRPr lang="en-US"/>
          </a:p>
          <a:p>
            <a:r>
              <a:rPr lang="en-US"/>
              <a:t>	- The test item is magnetized, then metal particles </a:t>
            </a:r>
          </a:p>
          <a:p>
            <a:r>
              <a:rPr lang="en-US"/>
              <a:t>               are applied to the inspection surface.  The particles</a:t>
            </a:r>
          </a:p>
          <a:p>
            <a:r>
              <a:rPr lang="en-US"/>
              <a:t>               will line up along a surface or near surface crack/flaw </a:t>
            </a:r>
          </a:p>
          <a:p>
            <a:r>
              <a:rPr lang="en-US"/>
              <a:t>               giving a visual indication of size and location.</a:t>
            </a:r>
          </a:p>
          <a:p>
            <a:endParaRPr lang="en-US"/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3200400" y="868363"/>
            <a:ext cx="27035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/>
              <a:t>External Tests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371600" y="3175"/>
            <a:ext cx="633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/>
              <a:t>Non-Destructive Testing (NDT)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438400" y="152400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 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228850" y="76200"/>
            <a:ext cx="4705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latin typeface="Arial" charset="0"/>
              </a:rPr>
              <a:t>5.2 Stress and Strain</a:t>
            </a:r>
            <a:endParaRPr lang="en-US" b="1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65125" y="1260475"/>
            <a:ext cx="7396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In order to compare materials, we must have measures.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57200" y="1854200"/>
            <a:ext cx="4397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800" b="1"/>
              <a:t> Stress : load per unit Area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641725" y="1565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129024" name="Object 1024"/>
          <p:cNvGraphicFramePr>
            <a:graphicFrameLocks noChangeAspect="1"/>
          </p:cNvGraphicFramePr>
          <p:nvPr/>
        </p:nvGraphicFramePr>
        <p:xfrm>
          <a:off x="1828800" y="2438400"/>
          <a:ext cx="1066800" cy="944563"/>
        </p:xfrm>
        <a:graphic>
          <a:graphicData uri="http://schemas.openxmlformats.org/presentationml/2006/ole">
            <p:oleObj spid="_x0000_s129024" name="Equation" r:id="rId3" imgW="444240" imgH="393480" progId="Equation.3">
              <p:embed/>
            </p:oleObj>
          </a:graphicData>
        </a:graphic>
      </p:graphicFrame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667000" y="3429000"/>
            <a:ext cx="39322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F : load applied in pounds</a:t>
            </a:r>
          </a:p>
          <a:p>
            <a:r>
              <a:rPr lang="en-US" b="1"/>
              <a:t>A : cross sectional area in in</a:t>
            </a:r>
            <a:r>
              <a:rPr lang="en-US" b="1">
                <a:cs typeface="Times New Roman" pitchFamily="18" charset="0"/>
              </a:rPr>
              <a:t>²</a:t>
            </a:r>
          </a:p>
          <a:p>
            <a:r>
              <a:rPr lang="en-US" b="1"/>
              <a:t>    : stress in psi</a:t>
            </a:r>
          </a:p>
        </p:txBody>
      </p:sp>
      <p:graphicFrame>
        <p:nvGraphicFramePr>
          <p:cNvPr id="129025" name="Object 1025"/>
          <p:cNvGraphicFramePr>
            <a:graphicFrameLocks noChangeAspect="1"/>
          </p:cNvGraphicFramePr>
          <p:nvPr/>
        </p:nvGraphicFramePr>
        <p:xfrm>
          <a:off x="2667000" y="4191000"/>
          <a:ext cx="381000" cy="381000"/>
        </p:xfrm>
        <a:graphic>
          <a:graphicData uri="http://schemas.openxmlformats.org/presentationml/2006/ole">
            <p:oleObj spid="_x0000_s129025" name="Equation" r:id="rId4" imgW="152280" imgH="152280" progId="Equation.3">
              <p:embed/>
            </p:oleObj>
          </a:graphicData>
        </a:graphic>
      </p:graphicFrame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2971800" y="5257800"/>
            <a:ext cx="2209800" cy="6096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2133600" y="4800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2133600" y="56388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5181600" y="56388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2514600" y="51816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1812925" y="53752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5775325" y="53752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dyepenetr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701675"/>
            <a:ext cx="5257800" cy="4837113"/>
          </a:xfrm>
          <a:prstGeom prst="rect">
            <a:avLst/>
          </a:prstGeom>
          <a:noFill/>
        </p:spPr>
      </p:pic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2438400" y="152400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 </a:t>
            </a:r>
          </a:p>
        </p:txBody>
      </p:sp>
      <p:pic>
        <p:nvPicPr>
          <p:cNvPr id="100356" name="Picture 4" descr="log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85800"/>
            <a:ext cx="2614613" cy="2743200"/>
          </a:xfrm>
          <a:prstGeom prst="rect">
            <a:avLst/>
          </a:prstGeom>
          <a:noFill/>
        </p:spPr>
      </p:pic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>
                <a:latin typeface="Arial" charset="0"/>
              </a:rPr>
              <a:t>Dye Penetrant Test (PT)</a:t>
            </a: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76200" y="5441950"/>
            <a:ext cx="5257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For ferrous and non-ferrous material.</a:t>
            </a:r>
          </a:p>
          <a:p>
            <a:r>
              <a:rPr lang="en-US"/>
              <a:t>Used on most welded joints.</a:t>
            </a:r>
          </a:p>
          <a:p>
            <a:r>
              <a:rPr lang="en-US"/>
              <a:t>Followed by radiographic test if required.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2438400" y="152400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 </a:t>
            </a: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1985963" y="0"/>
            <a:ext cx="4872037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/>
              <a:t> </a:t>
            </a:r>
            <a:r>
              <a:rPr lang="en-US" sz="2800" b="1">
                <a:latin typeface="Arial" charset="0"/>
              </a:rPr>
              <a:t>Magnetic Particle Test (MT)</a:t>
            </a:r>
            <a:endParaRPr lang="en-US" b="1"/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309563" y="831850"/>
            <a:ext cx="8682037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en-US" dirty="0">
                <a:latin typeface="Arial" charset="0"/>
              </a:rPr>
              <a:t> Method that can be used to find surface and near surface </a:t>
            </a:r>
            <a:endParaRPr lang="en-US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  flaws in </a:t>
            </a:r>
            <a:r>
              <a:rPr lang="en-US" dirty="0">
                <a:latin typeface="Arial" charset="0"/>
              </a:rPr>
              <a:t>ferromagnetic materials such as steel and iron. 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dirty="0">
                <a:latin typeface="Arial" charset="0"/>
              </a:rPr>
              <a:t> The technique uses the principle that magnetic fields </a:t>
            </a:r>
            <a:endParaRPr lang="en-US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  (</a:t>
            </a:r>
            <a:r>
              <a:rPr lang="en-US" dirty="0">
                <a:latin typeface="Arial" charset="0"/>
              </a:rPr>
              <a:t>flux) will </a:t>
            </a:r>
            <a:r>
              <a:rPr lang="en-US" dirty="0" smtClean="0">
                <a:latin typeface="Arial" charset="0"/>
              </a:rPr>
              <a:t>be </a:t>
            </a:r>
            <a:r>
              <a:rPr lang="en-US" dirty="0">
                <a:latin typeface="Arial" charset="0"/>
              </a:rPr>
              <a:t>distorted by the presence of a flaw.</a:t>
            </a:r>
          </a:p>
        </p:txBody>
      </p:sp>
      <p:pic>
        <p:nvPicPr>
          <p:cNvPr id="101381" name="Picture 5" descr="magparti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438400"/>
            <a:ext cx="8305800" cy="2876550"/>
          </a:xfrm>
          <a:prstGeom prst="rect">
            <a:avLst/>
          </a:prstGeom>
          <a:noFill/>
        </p:spPr>
      </p:pic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1905000" y="5334000"/>
            <a:ext cx="56705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For ferrous material only.</a:t>
            </a:r>
          </a:p>
          <a:p>
            <a:r>
              <a:rPr lang="en-US" dirty="0">
                <a:latin typeface="Arial" charset="0"/>
              </a:rPr>
              <a:t>Used on most structural welds.</a:t>
            </a:r>
          </a:p>
          <a:p>
            <a:r>
              <a:rPr lang="en-US" dirty="0">
                <a:latin typeface="Arial" charset="0"/>
              </a:rPr>
              <a:t>Followed by radiographic test if required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1371600" y="152400"/>
            <a:ext cx="683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latin typeface="Arial" charset="0"/>
              </a:rPr>
              <a:t>Non-Destructive Testing (NDT)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381000" y="1112838"/>
            <a:ext cx="7681913" cy="644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u="sng">
                <a:latin typeface="Arial" charset="0"/>
              </a:rPr>
              <a:t>Ultrasonic Testing (UT)</a:t>
            </a:r>
            <a:r>
              <a:rPr lang="en-US" sz="2000">
                <a:latin typeface="Arial" charset="0"/>
              </a:rPr>
              <a:t> </a:t>
            </a:r>
          </a:p>
          <a:p>
            <a:r>
              <a:rPr lang="en-US" sz="2000">
                <a:latin typeface="Arial" charset="0"/>
              </a:rPr>
              <a:t>	- A transducer sends ultrasonic waves into the material.</a:t>
            </a:r>
          </a:p>
          <a:p>
            <a:r>
              <a:rPr lang="en-US" sz="2000">
                <a:latin typeface="Arial" charset="0"/>
              </a:rPr>
              <a:t>              Time and distance is displayed on the oscilloscope.</a:t>
            </a:r>
          </a:p>
          <a:p>
            <a:pPr lvl="3">
              <a:buFontTx/>
              <a:buChar char="•"/>
            </a:pPr>
            <a:r>
              <a:rPr lang="en-US" sz="2000">
                <a:latin typeface="Arial" charset="0"/>
              </a:rPr>
              <a:t>Reads material thickness.</a:t>
            </a:r>
          </a:p>
          <a:p>
            <a:pPr lvl="3">
              <a:buFontTx/>
              <a:buChar char="•"/>
            </a:pPr>
            <a:r>
              <a:rPr lang="en-US" sz="2000">
                <a:latin typeface="Arial" charset="0"/>
              </a:rPr>
              <a:t>Identifies bonding in silver brazes.</a:t>
            </a:r>
          </a:p>
          <a:p>
            <a:pPr lvl="3">
              <a:buFontTx/>
              <a:buChar char="•"/>
            </a:pPr>
            <a:r>
              <a:rPr lang="en-US" sz="2000">
                <a:latin typeface="Arial" charset="0"/>
              </a:rPr>
              <a:t>Shows shear wave for flaws in plates.</a:t>
            </a:r>
          </a:p>
          <a:p>
            <a:pPr lvl="3">
              <a:buFontTx/>
              <a:buChar char="•"/>
            </a:pPr>
            <a:endParaRPr lang="en-US" sz="2000">
              <a:latin typeface="Arial" charset="0"/>
            </a:endParaRPr>
          </a:p>
          <a:p>
            <a:r>
              <a:rPr lang="en-US" sz="2000" u="sng">
                <a:latin typeface="Arial" charset="0"/>
              </a:rPr>
              <a:t>Radiographic Testing (RT)</a:t>
            </a:r>
            <a:r>
              <a:rPr lang="en-US" sz="2000">
                <a:latin typeface="Arial" charset="0"/>
              </a:rPr>
              <a:t> </a:t>
            </a:r>
          </a:p>
          <a:p>
            <a:r>
              <a:rPr lang="en-US" sz="2000">
                <a:latin typeface="Arial" charset="0"/>
              </a:rPr>
              <a:t>	- Uses X-ray or gamma ray to record a permanent image </a:t>
            </a:r>
          </a:p>
          <a:p>
            <a:r>
              <a:rPr lang="en-US" sz="2000">
                <a:latin typeface="Arial" charset="0"/>
              </a:rPr>
              <a:t>	   on file or a photo-reactive plate for interpretation.</a:t>
            </a:r>
          </a:p>
          <a:p>
            <a:r>
              <a:rPr lang="en-US" sz="2000">
                <a:latin typeface="Arial" charset="0"/>
              </a:rPr>
              <a:t>	- Detects flaws, breaks, or gaps in materials.</a:t>
            </a:r>
          </a:p>
          <a:p>
            <a:endParaRPr lang="en-US" sz="2000">
              <a:latin typeface="Arial" charset="0"/>
            </a:endParaRPr>
          </a:p>
          <a:p>
            <a:r>
              <a:rPr lang="en-US" sz="2000" u="sng">
                <a:latin typeface="Arial" charset="0"/>
              </a:rPr>
              <a:t>Eddy Current Testing (ET)</a:t>
            </a:r>
            <a:r>
              <a:rPr lang="en-US" sz="2000">
                <a:latin typeface="Arial" charset="0"/>
              </a:rPr>
              <a:t> </a:t>
            </a:r>
          </a:p>
          <a:p>
            <a:r>
              <a:rPr lang="en-US" sz="2000">
                <a:latin typeface="Arial" charset="0"/>
              </a:rPr>
              <a:t>	- Uses magnetic ultra sound to produce eddy currents in a </a:t>
            </a:r>
          </a:p>
          <a:p>
            <a:r>
              <a:rPr lang="en-US" sz="2000">
                <a:latin typeface="Arial" charset="0"/>
              </a:rPr>
              <a:t>               material to detect surface cracks.  Results displayed on </a:t>
            </a:r>
          </a:p>
          <a:p>
            <a:r>
              <a:rPr lang="en-US" sz="2000">
                <a:latin typeface="Arial" charset="0"/>
              </a:rPr>
              <a:t>               oscilloscope. </a:t>
            </a:r>
          </a:p>
          <a:p>
            <a:r>
              <a:rPr lang="en-US" sz="2000">
                <a:latin typeface="Arial" charset="0"/>
              </a:rPr>
              <a:t>            - Used only for acceptance, not for final rejection.</a:t>
            </a:r>
          </a:p>
          <a:p>
            <a:endParaRPr lang="en-US"/>
          </a:p>
          <a:p>
            <a:endParaRPr lang="en-US"/>
          </a:p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438400" y="152400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 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832100" y="157163"/>
            <a:ext cx="35687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>
                <a:latin typeface="Arial" charset="0"/>
              </a:rPr>
              <a:t>Ultrasonic Test (UT)</a:t>
            </a:r>
            <a:endParaRPr lang="en-US" b="1"/>
          </a:p>
        </p:txBody>
      </p:sp>
      <p:pic>
        <p:nvPicPr>
          <p:cNvPr id="40964" name="Picture 4" descr="ultrasonic"/>
          <p:cNvPicPr>
            <a:picLocks noChangeAspect="1" noChangeArrowheads="1"/>
          </p:cNvPicPr>
          <p:nvPr/>
        </p:nvPicPr>
        <p:blipFill>
          <a:blip r:embed="rId2" cstate="print"/>
          <a:srcRect r="10001"/>
          <a:stretch>
            <a:fillRect/>
          </a:stretch>
        </p:blipFill>
        <p:spPr bwMode="auto">
          <a:xfrm>
            <a:off x="457200" y="3352800"/>
            <a:ext cx="8229600" cy="3451225"/>
          </a:xfrm>
          <a:prstGeom prst="rect">
            <a:avLst/>
          </a:prstGeom>
          <a:noFill/>
        </p:spPr>
      </p:pic>
      <p:pic>
        <p:nvPicPr>
          <p:cNvPr id="40965" name="Picture 5" descr="ultrasonic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85800"/>
            <a:ext cx="3200400" cy="2546350"/>
          </a:xfrm>
          <a:prstGeom prst="rect">
            <a:avLst/>
          </a:prstGeom>
          <a:noFill/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429000" y="762000"/>
            <a:ext cx="61722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1600" b="1"/>
              <a:t>Can be used on all metals and nonmetals.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endParaRPr lang="en-US" sz="1600" b="1"/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1600" b="1"/>
              <a:t> Excellent technique for detecting deep flaws in tubing, rods,    adhesive-joined joints.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endParaRPr lang="en-US" sz="1600" b="1"/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1600" b="1"/>
              <a:t> It is used on aircraft to detect structural cracks.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endParaRPr lang="en-US" sz="1600" b="1"/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1600" b="1"/>
              <a:t>Needs trained technician to interpret the results.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2438400" y="152400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 </a:t>
            </a: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2514600" y="76200"/>
            <a:ext cx="41783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/>
              <a:t> </a:t>
            </a:r>
            <a:r>
              <a:rPr lang="en-US" sz="2800" b="1">
                <a:latin typeface="Arial" charset="0"/>
              </a:rPr>
              <a:t>Radiographic Test (RT)</a:t>
            </a:r>
            <a:endParaRPr lang="en-US" b="1"/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304800" y="1295400"/>
            <a:ext cx="80343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 RT requires trained technicians.</a:t>
            </a:r>
          </a:p>
          <a:p>
            <a:r>
              <a:rPr lang="en-US" b="1"/>
              <a:t> RT may have large effect on ship access and watchstanding.</a:t>
            </a:r>
          </a:p>
        </p:txBody>
      </p:sp>
      <p:pic>
        <p:nvPicPr>
          <p:cNvPr id="102405" name="Picture 5" descr="radigraphi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667000"/>
            <a:ext cx="5410200" cy="2068513"/>
          </a:xfrm>
          <a:prstGeom prst="rect">
            <a:avLst/>
          </a:prstGeom>
          <a:noFill/>
        </p:spPr>
      </p:pic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1814513" y="5181600"/>
            <a:ext cx="57292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b="1"/>
              <a:t>The picture shows the integrity of welding</a:t>
            </a:r>
          </a:p>
          <a:p>
            <a:r>
              <a:rPr lang="en-US" b="1"/>
              <a:t> for the 2.5mm thick steel plate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438400" y="152400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 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590800" y="76200"/>
            <a:ext cx="4060825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>
                <a:latin typeface="Arial" charset="0"/>
              </a:rPr>
              <a:t>Eddy Current Test (ET)</a:t>
            </a:r>
            <a:endParaRPr lang="en-US" b="1"/>
          </a:p>
        </p:txBody>
      </p:sp>
      <p:pic>
        <p:nvPicPr>
          <p:cNvPr id="36879" name="Picture 15" descr="eddycu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871538"/>
            <a:ext cx="4953000" cy="3167062"/>
          </a:xfrm>
          <a:prstGeom prst="rect">
            <a:avLst/>
          </a:prstGeom>
          <a:noFill/>
        </p:spPr>
      </p:pic>
      <p:pic>
        <p:nvPicPr>
          <p:cNvPr id="36880" name="Picture 16" descr="eddycuren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4138613" cy="4191000"/>
          </a:xfrm>
          <a:prstGeom prst="rect">
            <a:avLst/>
          </a:prstGeom>
          <a:noFill/>
        </p:spPr>
      </p:pic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7086600" y="914400"/>
            <a:ext cx="2100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Elliptical Crack</a:t>
            </a:r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 flipH="1">
            <a:off x="7086600" y="1371600"/>
            <a:ext cx="990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236538" y="5105400"/>
            <a:ext cx="90995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/>
              <a:t>Detects cracks on both ferromagnetic and non-ferromagnetic materials.</a:t>
            </a:r>
          </a:p>
          <a:p>
            <a:pPr>
              <a:buFont typeface="Wingdings" pitchFamily="2" charset="2"/>
              <a:buChar char="Ø"/>
            </a:pPr>
            <a:r>
              <a:rPr lang="en-US"/>
              <a:t>If rejected, verification required by:</a:t>
            </a:r>
          </a:p>
          <a:p>
            <a:pPr lvl="1">
              <a:buFontTx/>
              <a:buChar char="•"/>
            </a:pPr>
            <a:r>
              <a:rPr lang="en-US"/>
              <a:t>Magnetic Particle Test for ferrous materials.</a:t>
            </a:r>
          </a:p>
          <a:p>
            <a:pPr lvl="1">
              <a:buFontTx/>
              <a:buChar char="•"/>
            </a:pPr>
            <a:r>
              <a:rPr lang="en-US"/>
              <a:t>Liquid Penetrant Test for non-ferrous materials.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latin typeface="Arial" charset="0"/>
              </a:rPr>
              <a:t>Some Systems Subjected to Hydrostatic Testing: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Arial" charset="0"/>
              </a:rPr>
              <a:t>Drainage Systems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Arial" charset="0"/>
              </a:rPr>
              <a:t>Firemain/Flush/Seawater Circulations Systems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Arial" charset="0"/>
              </a:rPr>
              <a:t>Steam Systems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Arial" charset="0"/>
              </a:rPr>
              <a:t>Compressed Air Systems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Arial" charset="0"/>
              </a:rPr>
              <a:t>Fuel Systems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Arial" charset="0"/>
              </a:rPr>
              <a:t>Hydraulic Systems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Arial" charset="0"/>
              </a:rPr>
              <a:t>Feed/Condensate Systems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Arial" charset="0"/>
              </a:rPr>
              <a:t>Fresh Water Systems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Arial" charset="0"/>
              </a:rPr>
              <a:t>Sewage Systems</a:t>
            </a:r>
          </a:p>
          <a:p>
            <a:pPr>
              <a:lnSpc>
                <a:spcPct val="80000"/>
              </a:lnSpc>
            </a:pPr>
            <a:endParaRPr lang="en-US" sz="240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latin typeface="Arial" charset="0"/>
              </a:rPr>
              <a:t> Subjected to Hydrostatic Testing: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Arial" charset="0"/>
              </a:rPr>
              <a:t>Valves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Arial" charset="0"/>
              </a:rPr>
              <a:t>Piping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Arial" charset="0"/>
              </a:rPr>
              <a:t>Heat Exchangers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Arial" charset="0"/>
              </a:rPr>
              <a:t>Pumps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Arial" charset="0"/>
              </a:rPr>
              <a:t>Mechanical Connections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Arial" charset="0"/>
              </a:rPr>
              <a:t>Flasks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000">
              <a:latin typeface="Arial" charset="0"/>
            </a:endParaRPr>
          </a:p>
          <a:p>
            <a:pPr lvl="1"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40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Hydrostatic Tests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>
                <a:latin typeface="Arial" charset="0"/>
              </a:rPr>
              <a:t>Fluid systems are hydrostatically tested during initial construction, and subsequent to repairs, modifications, and component replacement; to verify the leak tightness of the system.</a:t>
            </a:r>
          </a:p>
          <a:p>
            <a:pPr>
              <a:lnSpc>
                <a:spcPct val="80000"/>
              </a:lnSpc>
            </a:pPr>
            <a:endParaRPr lang="en-US" sz="240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>
                <a:latin typeface="Arial" charset="0"/>
              </a:rPr>
              <a:t>Operational pressure tests are performed periodically to determine leak tightness of system mechanical joints.</a:t>
            </a:r>
          </a:p>
          <a:p>
            <a:pPr>
              <a:lnSpc>
                <a:spcPct val="80000"/>
              </a:lnSpc>
            </a:pPr>
            <a:endParaRPr lang="en-US" sz="240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>
                <a:latin typeface="Arial" charset="0"/>
              </a:rPr>
              <a:t>Operational pressure tests are also performed instead of hydrostatic tests, when the criteria  for the Operating Pressure Test Option are met. </a:t>
            </a:r>
          </a:p>
          <a:p>
            <a:pPr>
              <a:lnSpc>
                <a:spcPct val="80000"/>
              </a:lnSpc>
            </a:pPr>
            <a:endParaRPr lang="en-US" sz="240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>
                <a:latin typeface="Arial" charset="0"/>
              </a:rPr>
              <a:t>The basic purpose of all such tests is to ascertain that the system can perform its intended function safely and reliably.</a:t>
            </a:r>
          </a:p>
          <a:p>
            <a:pPr>
              <a:lnSpc>
                <a:spcPct val="80000"/>
              </a:lnSpc>
            </a:pPr>
            <a:endParaRPr lang="en-US" sz="2400">
              <a:latin typeface="Arial" charset="0"/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Hydrostatic Tests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>
                <a:latin typeface="Arial" charset="0"/>
              </a:rPr>
              <a:t>Hydrostatic Tests</a:t>
            </a:r>
          </a:p>
        </p:txBody>
      </p:sp>
      <p:sp>
        <p:nvSpPr>
          <p:cNvPr id="53257" name="Rectangle 1033"/>
          <p:cNvSpPr>
            <a:spLocks noChangeArrowheads="1"/>
          </p:cNvSpPr>
          <p:nvPr/>
        </p:nvSpPr>
        <p:spPr bwMode="auto">
          <a:xfrm>
            <a:off x="381000" y="1143000"/>
            <a:ext cx="838200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 sz="2000">
                <a:latin typeface="Arial" charset="0"/>
              </a:rPr>
              <a:t>Generally, the sequence for testing is:</a:t>
            </a:r>
          </a:p>
          <a:p>
            <a:pPr marL="457200" indent="-457200"/>
            <a:endParaRPr lang="en-US" sz="2000">
              <a:latin typeface="Arial" charset="0"/>
            </a:endParaRPr>
          </a:p>
          <a:p>
            <a:pPr marL="457200" indent="-457200"/>
            <a:r>
              <a:rPr lang="en-US" sz="2000">
                <a:latin typeface="Arial" charset="0"/>
              </a:rPr>
              <a:t>a. Establish required prerequisites and initial conditions.</a:t>
            </a:r>
          </a:p>
          <a:p>
            <a:pPr marL="457200" indent="-457200">
              <a:buFontTx/>
              <a:buChar char="•"/>
            </a:pPr>
            <a:endParaRPr lang="en-US" sz="2000">
              <a:latin typeface="Arial" charset="0"/>
            </a:endParaRPr>
          </a:p>
          <a:p>
            <a:pPr marL="457200" indent="-457200"/>
            <a:r>
              <a:rPr lang="en-US" sz="2000">
                <a:latin typeface="Arial" charset="0"/>
              </a:rPr>
              <a:t>b. Align the system for testing.</a:t>
            </a:r>
          </a:p>
          <a:p>
            <a:pPr marL="457200" indent="-457200"/>
            <a:endParaRPr lang="en-US" sz="2000">
              <a:latin typeface="Arial" charset="0"/>
            </a:endParaRPr>
          </a:p>
          <a:p>
            <a:pPr marL="457200" indent="-457200"/>
            <a:r>
              <a:rPr lang="en-US" sz="2000">
                <a:latin typeface="Arial" charset="0"/>
              </a:rPr>
              <a:t>c. Pressurize the system slowly and incrementally.</a:t>
            </a:r>
          </a:p>
          <a:p>
            <a:pPr marL="457200" indent="-457200"/>
            <a:endParaRPr lang="en-US" sz="2000">
              <a:latin typeface="Arial" charset="0"/>
            </a:endParaRPr>
          </a:p>
          <a:p>
            <a:pPr marL="457200" indent="-457200"/>
            <a:r>
              <a:rPr lang="en-US" sz="2000">
                <a:latin typeface="Arial" charset="0"/>
              </a:rPr>
              <a:t>d. Check for leaks at normal operating pressure and two lower incremental pressures.</a:t>
            </a:r>
          </a:p>
          <a:p>
            <a:pPr marL="457200" indent="-457200"/>
            <a:endParaRPr lang="en-US" sz="2000">
              <a:latin typeface="Arial" charset="0"/>
            </a:endParaRPr>
          </a:p>
          <a:p>
            <a:pPr marL="457200" indent="-457200"/>
            <a:r>
              <a:rPr lang="en-US" sz="2000">
                <a:latin typeface="Arial" charset="0"/>
              </a:rPr>
              <a:t>e. Continue to increase pressure to hydrostatic test pressure.</a:t>
            </a:r>
          </a:p>
          <a:p>
            <a:pPr marL="457200" indent="-457200"/>
            <a:endParaRPr lang="en-US" sz="2000">
              <a:latin typeface="Arial" charset="0"/>
            </a:endParaRPr>
          </a:p>
          <a:p>
            <a:pPr marL="457200" indent="-457200"/>
            <a:r>
              <a:rPr lang="en-US" sz="2000">
                <a:latin typeface="Arial" charset="0"/>
              </a:rPr>
              <a:t>f. Perform required inspections.</a:t>
            </a:r>
          </a:p>
          <a:p>
            <a:pPr marL="457200" indent="-457200"/>
            <a:endParaRPr lang="en-US" sz="2000">
              <a:latin typeface="Arial" charset="0"/>
            </a:endParaRPr>
          </a:p>
          <a:p>
            <a:pPr marL="457200" indent="-457200"/>
            <a:r>
              <a:rPr lang="en-US" sz="2000">
                <a:latin typeface="Arial" charset="0"/>
              </a:rPr>
              <a:t>g. Depressurize, remove temporary equipment, and restore the system to the conditions required for subsequent evolutions.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>
                <a:latin typeface="Arial" charset="0"/>
              </a:rPr>
              <a:t>Hydrostatic Tests</a:t>
            </a:r>
          </a:p>
        </p:txBody>
      </p:sp>
      <p:pic>
        <p:nvPicPr>
          <p:cNvPr id="105475" name="Picture 3" descr="pump-box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775" y="3467100"/>
            <a:ext cx="4238625" cy="2933700"/>
          </a:xfrm>
          <a:noFill/>
          <a:ln/>
        </p:spPr>
      </p:pic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4419600" y="1143000"/>
            <a:ext cx="45720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 sz="2000" dirty="0">
                <a:latin typeface="Arial" charset="0"/>
              </a:rPr>
              <a:t>      The criterion for an acceptable hydrostatic test is there shall be no leakage or permanent deformation of pressure-containing parts, as determined by visual examination, except:</a:t>
            </a:r>
          </a:p>
          <a:p>
            <a:pPr marL="457200" indent="-457200"/>
            <a:endParaRPr lang="en-US" sz="2000" dirty="0">
              <a:latin typeface="Arial" charset="0"/>
            </a:endParaRPr>
          </a:p>
          <a:p>
            <a:pPr marL="457200" indent="-457200">
              <a:buFontTx/>
              <a:buAutoNum type="alphaLcPeriod"/>
            </a:pPr>
            <a:r>
              <a:rPr lang="en-US" sz="2000" dirty="0">
                <a:latin typeface="Arial" charset="0"/>
              </a:rPr>
              <a:t>The leakage does not become hazardous to personnel.</a:t>
            </a:r>
          </a:p>
          <a:p>
            <a:pPr marL="457200" indent="-457200">
              <a:buFontTx/>
              <a:buAutoNum type="alphaLcPeriod"/>
            </a:pPr>
            <a:endParaRPr lang="en-US" sz="2000" dirty="0">
              <a:latin typeface="Arial" charset="0"/>
            </a:endParaRPr>
          </a:p>
          <a:p>
            <a:pPr marL="457200" indent="-457200"/>
            <a:r>
              <a:rPr lang="en-US" sz="2000" dirty="0">
                <a:latin typeface="Arial" charset="0"/>
              </a:rPr>
              <a:t>b. The leakage can be adequately contained to protect equipment.</a:t>
            </a:r>
          </a:p>
          <a:p>
            <a:pPr marL="457200" indent="-457200"/>
            <a:endParaRPr lang="en-US" sz="2000" dirty="0">
              <a:latin typeface="Arial" charset="0"/>
            </a:endParaRPr>
          </a:p>
          <a:p>
            <a:pPr marL="457200" indent="-457200"/>
            <a:r>
              <a:rPr lang="en-US" sz="2000" dirty="0">
                <a:latin typeface="Arial" charset="0"/>
              </a:rPr>
              <a:t>c. The leakage is within the capacity of the hydrostatic test pump to maintain pressure throughout the test.</a:t>
            </a:r>
          </a:p>
          <a:p>
            <a:pPr marL="457200" indent="-457200"/>
            <a:endParaRPr lang="en-US" sz="2000" dirty="0">
              <a:latin typeface="Arial" charset="0"/>
            </a:endParaRP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152400" y="1191161"/>
            <a:ext cx="428033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Arial" charset="0"/>
              </a:rPr>
              <a:t>Typical Test Requirement:</a:t>
            </a:r>
          </a:p>
          <a:p>
            <a:r>
              <a:rPr lang="en-US" sz="2000" dirty="0">
                <a:latin typeface="Arial" charset="0"/>
              </a:rPr>
              <a:t>    Must hold 135% of system </a:t>
            </a:r>
          </a:p>
          <a:p>
            <a:r>
              <a:rPr lang="en-US" sz="2000" dirty="0">
                <a:latin typeface="Arial" charset="0"/>
              </a:rPr>
              <a:t>    design pressure </a:t>
            </a:r>
            <a:r>
              <a:rPr lang="en-US" sz="2000" dirty="0" smtClean="0">
                <a:latin typeface="Arial" charset="0"/>
              </a:rPr>
              <a:t>for </a:t>
            </a:r>
            <a:r>
              <a:rPr lang="en-US" sz="2000" dirty="0">
                <a:latin typeface="Arial" charset="0"/>
              </a:rPr>
              <a:t>30 minutes, </a:t>
            </a:r>
          </a:p>
          <a:p>
            <a:r>
              <a:rPr lang="en-US" sz="2000" dirty="0">
                <a:latin typeface="Arial" charset="0"/>
              </a:rPr>
              <a:t>    followed by visual inspection.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438400" y="152400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 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28600" y="1219200"/>
            <a:ext cx="84296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800"/>
              <a:t> </a:t>
            </a:r>
            <a:r>
              <a:rPr lang="en-US" sz="2800" b="1"/>
              <a:t>Strain: </a:t>
            </a:r>
          </a:p>
          <a:p>
            <a:r>
              <a:rPr lang="en-US" sz="2800" b="1"/>
              <a:t>   - </a:t>
            </a:r>
            <a:r>
              <a:rPr lang="en-US" sz="2800"/>
              <a:t>Ratio of elongation of a material  to the original length</a:t>
            </a:r>
          </a:p>
          <a:p>
            <a:r>
              <a:rPr lang="en-US" sz="2800"/>
              <a:t>   - unit deformation</a:t>
            </a:r>
          </a:p>
        </p:txBody>
      </p:sp>
      <p:graphicFrame>
        <p:nvGraphicFramePr>
          <p:cNvPr id="130048" name="Object 1024"/>
          <p:cNvGraphicFramePr>
            <a:graphicFrameLocks noChangeAspect="1"/>
          </p:cNvGraphicFramePr>
          <p:nvPr/>
        </p:nvGraphicFramePr>
        <p:xfrm>
          <a:off x="1219200" y="2667000"/>
          <a:ext cx="1066800" cy="979488"/>
        </p:xfrm>
        <a:graphic>
          <a:graphicData uri="http://schemas.openxmlformats.org/presentationml/2006/ole">
            <p:oleObj spid="_x0000_s130048" name="Equation" r:id="rId3" imgW="469800" imgH="431640" progId="Equation.3">
              <p:embed/>
            </p:oleObj>
          </a:graphicData>
        </a:graphic>
      </p:graphicFrame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209800" y="3657600"/>
            <a:ext cx="63357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e </a:t>
            </a:r>
            <a:r>
              <a:rPr lang="en-US" b="1"/>
              <a:t>   : elongation (ft)</a:t>
            </a:r>
          </a:p>
          <a:p>
            <a:r>
              <a:rPr lang="en-US" b="1">
                <a:latin typeface="Arial" charset="0"/>
              </a:rPr>
              <a:t>Lo</a:t>
            </a:r>
            <a:r>
              <a:rPr lang="en-US" b="1"/>
              <a:t> : unloaded(original) length of a material (ft)</a:t>
            </a:r>
          </a:p>
          <a:p>
            <a:r>
              <a:rPr lang="en-US" b="1"/>
              <a:t>      : strain </a:t>
            </a:r>
            <a:r>
              <a:rPr lang="en-US" b="1">
                <a:solidFill>
                  <a:srgbClr val="FF0000"/>
                </a:solidFill>
              </a:rPr>
              <a:t>(ft/ft)</a:t>
            </a:r>
            <a:r>
              <a:rPr lang="en-US" b="1"/>
              <a:t> or </a:t>
            </a:r>
            <a:r>
              <a:rPr lang="en-US" b="1">
                <a:solidFill>
                  <a:srgbClr val="FF0000"/>
                </a:solidFill>
              </a:rPr>
              <a:t>(in/in)</a:t>
            </a:r>
          </a:p>
        </p:txBody>
      </p:sp>
      <p:graphicFrame>
        <p:nvGraphicFramePr>
          <p:cNvPr id="130049" name="Object 1025"/>
          <p:cNvGraphicFramePr>
            <a:graphicFrameLocks noChangeAspect="1"/>
          </p:cNvGraphicFramePr>
          <p:nvPr/>
        </p:nvGraphicFramePr>
        <p:xfrm>
          <a:off x="2362200" y="4495800"/>
          <a:ext cx="317500" cy="381000"/>
        </p:xfrm>
        <a:graphic>
          <a:graphicData uri="http://schemas.openxmlformats.org/presentationml/2006/ole">
            <p:oleObj spid="_x0000_s130049" name="Equation" r:id="rId4" imgW="126720" imgH="152280" progId="Equation.3">
              <p:embed/>
            </p:oleObj>
          </a:graphicData>
        </a:graphic>
      </p:graphicFrame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533400" y="5029200"/>
            <a:ext cx="178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Elongation:</a:t>
            </a:r>
            <a:r>
              <a:rPr lang="en-US"/>
              <a:t> </a:t>
            </a:r>
          </a:p>
        </p:txBody>
      </p:sp>
      <p:graphicFrame>
        <p:nvGraphicFramePr>
          <p:cNvPr id="130050" name="Object 1026"/>
          <p:cNvGraphicFramePr>
            <a:graphicFrameLocks noChangeAspect="1"/>
          </p:cNvGraphicFramePr>
          <p:nvPr/>
        </p:nvGraphicFramePr>
        <p:xfrm>
          <a:off x="1295400" y="5562600"/>
          <a:ext cx="1327150" cy="450850"/>
        </p:xfrm>
        <a:graphic>
          <a:graphicData uri="http://schemas.openxmlformats.org/presentationml/2006/ole">
            <p:oleObj spid="_x0000_s130050" name="Equation" r:id="rId5" imgW="672840" imgH="228600" progId="Equation.3">
              <p:embed/>
            </p:oleObj>
          </a:graphicData>
        </a:graphic>
      </p:graphicFrame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2362200" y="6019800"/>
            <a:ext cx="4392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L</a:t>
            </a:r>
            <a:r>
              <a:rPr lang="en-US"/>
              <a:t> : loaded length of a  material (ft)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4724400" y="2895600"/>
            <a:ext cx="19812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6705600" y="2895600"/>
            <a:ext cx="9144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4724400" y="2667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V="1">
            <a:off x="4724400" y="2514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 flipV="1">
            <a:off x="6705600" y="2590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>
            <a:off x="6705600" y="2667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 flipV="1">
            <a:off x="7620000" y="2590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5410200" y="2362200"/>
            <a:ext cx="523875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Lo</a:t>
            </a:r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7010400" y="2362200"/>
            <a:ext cx="354013" cy="457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e</a:t>
            </a:r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4724400" y="33528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6019800" y="3200400"/>
            <a:ext cx="3810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L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2305050" y="76200"/>
            <a:ext cx="4552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latin typeface="Arial" charset="0"/>
              </a:rPr>
              <a:t>Stress and Strain</a:t>
            </a:r>
            <a:r>
              <a:rPr lang="en-US"/>
              <a:t>        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>
                <a:latin typeface="Arial" charset="0"/>
              </a:rPr>
              <a:t>Weight Tests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8763000" cy="4800600"/>
          </a:xfrm>
        </p:spPr>
        <p:txBody>
          <a:bodyPr/>
          <a:lstStyle/>
          <a:p>
            <a:pPr>
              <a:lnSpc>
                <a:spcPct val="70000"/>
              </a:lnSpc>
              <a:buFontTx/>
              <a:buNone/>
            </a:pPr>
            <a:r>
              <a:rPr lang="en-US" sz="2000">
                <a:latin typeface="Arial" charset="0"/>
              </a:rPr>
              <a:t>Purpose is to test weight handling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000">
                <a:latin typeface="Arial" charset="0"/>
              </a:rPr>
              <a:t>equipment</a:t>
            </a:r>
          </a:p>
          <a:p>
            <a:pPr>
              <a:lnSpc>
                <a:spcPct val="70000"/>
              </a:lnSpc>
              <a:buFontTx/>
              <a:buNone/>
            </a:pPr>
            <a:endParaRPr lang="en-US" sz="2000">
              <a:latin typeface="Arial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2000">
                <a:latin typeface="Arial" charset="0"/>
              </a:rPr>
              <a:t>Applicable to all weight handling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000">
                <a:latin typeface="Arial" charset="0"/>
              </a:rPr>
              <a:t>equipment</a:t>
            </a:r>
          </a:p>
          <a:p>
            <a:pPr>
              <a:lnSpc>
                <a:spcPct val="70000"/>
              </a:lnSpc>
              <a:buFontTx/>
              <a:buNone/>
            </a:pPr>
            <a:endParaRPr lang="en-US" sz="2000">
              <a:latin typeface="Arial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2000">
                <a:latin typeface="Arial" charset="0"/>
              </a:rPr>
              <a:t>Examples of weight handling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000">
                <a:latin typeface="Arial" charset="0"/>
              </a:rPr>
              <a:t>equipment:</a:t>
            </a:r>
          </a:p>
          <a:p>
            <a:pPr>
              <a:lnSpc>
                <a:spcPct val="70000"/>
              </a:lnSpc>
              <a:buFontTx/>
              <a:buNone/>
            </a:pPr>
            <a:endParaRPr lang="en-US" sz="2000">
              <a:latin typeface="Arial" charset="0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sz="2000">
                <a:latin typeface="Arial" charset="0"/>
              </a:rPr>
              <a:t>       - Ordnance Handling Equipment   	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000">
                <a:latin typeface="Arial" charset="0"/>
              </a:rPr>
              <a:t>       - Underway Replenishment Equipment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000">
                <a:latin typeface="Arial" charset="0"/>
              </a:rPr>
              <a:t>       - Shipboard Stores and Provision Handling Equipment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000">
                <a:latin typeface="Arial" charset="0"/>
              </a:rPr>
              <a:t>       - Hull Fittings, Lashing Gear, and Access Closures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000">
                <a:latin typeface="Arial" charset="0"/>
              </a:rPr>
              <a:t>       - Hoist, Chain Falls, Hook and Trolley Suspensions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000">
                <a:latin typeface="Arial" charset="0"/>
              </a:rPr>
              <a:t>       - Cranes, Davits, Booms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000">
                <a:latin typeface="Arial" charset="0"/>
              </a:rPr>
              <a:t>       - Wire and Fiber Rope and Rigging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000">
                <a:latin typeface="Arial" charset="0"/>
              </a:rPr>
              <a:t>	  - Strongbacks, Shackles, Blocks, Yokes, Straps, and Slings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000">
                <a:latin typeface="Arial" charset="0"/>
              </a:rPr>
              <a:t>	  - Elevators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400"/>
              <a:t>     </a:t>
            </a:r>
          </a:p>
        </p:txBody>
      </p:sp>
      <p:pic>
        <p:nvPicPr>
          <p:cNvPr id="103433" name="Picture 9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762000"/>
            <a:ext cx="4419600" cy="33480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>
                <a:latin typeface="Arial" charset="0"/>
              </a:rPr>
              <a:t>Weight Tests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763000" cy="4800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latin typeface="Arial" charset="0"/>
              </a:rPr>
              <a:t>General Procedure </a:t>
            </a:r>
            <a:r>
              <a:rPr lang="en-US" sz="1600">
                <a:latin typeface="Arial" charset="0"/>
              </a:rPr>
              <a:t>(Correct all deficiencies prior to going on to the next step)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Arial" charset="0"/>
              </a:rPr>
              <a:t>Pre-Test Inspection</a:t>
            </a:r>
          </a:p>
          <a:p>
            <a:pPr lvl="2">
              <a:lnSpc>
                <a:spcPct val="80000"/>
              </a:lnSpc>
            </a:pPr>
            <a:r>
              <a:rPr lang="en-US" sz="1800">
                <a:latin typeface="Arial" charset="0"/>
              </a:rPr>
              <a:t>Visual Inspection </a:t>
            </a:r>
          </a:p>
          <a:p>
            <a:pPr lvl="3">
              <a:lnSpc>
                <a:spcPct val="80000"/>
              </a:lnSpc>
            </a:pPr>
            <a:r>
              <a:rPr lang="en-US" sz="1600">
                <a:latin typeface="Arial" charset="0"/>
              </a:rPr>
              <a:t>Foundations, Mounts, Controls, Rigging, Couples, Safeties, Hydraulics, Motors, Pumps, etc</a:t>
            </a:r>
          </a:p>
          <a:p>
            <a:pPr lvl="2">
              <a:lnSpc>
                <a:spcPct val="80000"/>
              </a:lnSpc>
            </a:pPr>
            <a:r>
              <a:rPr lang="en-US" sz="1800">
                <a:latin typeface="Arial" charset="0"/>
              </a:rPr>
              <a:t>Operational Test </a:t>
            </a:r>
          </a:p>
          <a:p>
            <a:pPr lvl="3">
              <a:lnSpc>
                <a:spcPct val="80000"/>
              </a:lnSpc>
            </a:pPr>
            <a:r>
              <a:rPr lang="en-US" sz="1600">
                <a:latin typeface="Arial" charset="0"/>
              </a:rPr>
              <a:t>Check Operating Parameters, Leaks, Safety Shutdowns, etc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Arial" charset="0"/>
              </a:rPr>
              <a:t>No-Load Test </a:t>
            </a:r>
          </a:p>
          <a:p>
            <a:pPr lvl="3">
              <a:lnSpc>
                <a:spcPct val="80000"/>
              </a:lnSpc>
            </a:pPr>
            <a:r>
              <a:rPr lang="en-US" sz="1200">
                <a:latin typeface="Arial" charset="0"/>
              </a:rPr>
              <a:t>Look for Damage, Operating Temperatures, and Brake Adjustment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Arial" charset="0"/>
              </a:rPr>
              <a:t>Rated Load Test </a:t>
            </a:r>
          </a:p>
          <a:p>
            <a:pPr lvl="3">
              <a:lnSpc>
                <a:spcPct val="80000"/>
              </a:lnSpc>
            </a:pPr>
            <a:r>
              <a:rPr lang="en-US" sz="1400">
                <a:latin typeface="Arial" charset="0"/>
              </a:rPr>
              <a:t>Ensure equipment operates at rated conditions without overheating or other failures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Arial" charset="0"/>
              </a:rPr>
              <a:t>Static Load Test </a:t>
            </a:r>
          </a:p>
          <a:p>
            <a:pPr lvl="3">
              <a:lnSpc>
                <a:spcPct val="80000"/>
              </a:lnSpc>
            </a:pPr>
            <a:r>
              <a:rPr lang="en-US" sz="1600">
                <a:latin typeface="Arial" charset="0"/>
              </a:rPr>
              <a:t>Checks for safeties at conditions above rated load</a:t>
            </a:r>
          </a:p>
          <a:p>
            <a:pPr lvl="4">
              <a:lnSpc>
                <a:spcPct val="80000"/>
              </a:lnSpc>
            </a:pPr>
            <a:r>
              <a:rPr lang="en-US" sz="1600">
                <a:latin typeface="Arial" charset="0"/>
              </a:rPr>
              <a:t>Structural Integrity, Brakes, Ratchet and Pawls</a:t>
            </a:r>
          </a:p>
          <a:p>
            <a:pPr lvl="3">
              <a:lnSpc>
                <a:spcPct val="80000"/>
              </a:lnSpc>
            </a:pPr>
            <a:r>
              <a:rPr lang="en-US" sz="1600">
                <a:latin typeface="Arial" charset="0"/>
              </a:rPr>
              <a:t>Do not use equipment being tested to lift the static overload</a:t>
            </a:r>
          </a:p>
          <a:p>
            <a:pPr lvl="3">
              <a:lnSpc>
                <a:spcPct val="80000"/>
              </a:lnSpc>
            </a:pPr>
            <a:r>
              <a:rPr lang="en-US" sz="1600">
                <a:latin typeface="Arial" charset="0"/>
              </a:rPr>
              <a:t>Typical test is 150-220% of rated load for 10 minutes.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Arial" charset="0"/>
              </a:rPr>
              <a:t>Dynamic Overload Test</a:t>
            </a:r>
          </a:p>
          <a:p>
            <a:pPr lvl="3">
              <a:lnSpc>
                <a:spcPct val="80000"/>
              </a:lnSpc>
            </a:pPr>
            <a:r>
              <a:rPr lang="en-US" sz="1600">
                <a:latin typeface="Arial" charset="0"/>
              </a:rPr>
              <a:t>Test ability of equipment to operate with overload.</a:t>
            </a:r>
          </a:p>
          <a:p>
            <a:pPr lvl="3">
              <a:lnSpc>
                <a:spcPct val="80000"/>
              </a:lnSpc>
            </a:pPr>
            <a:r>
              <a:rPr lang="en-US" sz="1600">
                <a:latin typeface="Arial" charset="0"/>
              </a:rPr>
              <a:t>Typically test if ~125-150% of rated load.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latin typeface="Arial" charset="0"/>
              </a:rPr>
              <a:t>     </a:t>
            </a:r>
            <a:r>
              <a:rPr lang="en-US" sz="2000">
                <a:latin typeface="Arial" charset="0"/>
              </a:rPr>
              <a:t>Note:  Above values are for pier side testing.  If at sea the requirements for the static and dynamic testing are reduced, however the rated load is also reduced.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aldw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2563" y="1143000"/>
            <a:ext cx="3754437" cy="5638800"/>
          </a:xfrm>
          <a:prstGeom prst="rect">
            <a:avLst/>
          </a:prstGeom>
          <a:noFill/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46125" y="304800"/>
            <a:ext cx="763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Baldwin Hydraulic Machine for Tension &amp; Compression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026"/>
          <p:cNvSpPr txBox="1">
            <a:spLocks noChangeArrowheads="1"/>
          </p:cNvSpPr>
          <p:nvPr/>
        </p:nvSpPr>
        <p:spPr bwMode="auto">
          <a:xfrm>
            <a:off x="2438400" y="152400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 </a:t>
            </a:r>
          </a:p>
        </p:txBody>
      </p:sp>
      <p:sp>
        <p:nvSpPr>
          <p:cNvPr id="7172" name="Text Box 1028"/>
          <p:cNvSpPr txBox="1">
            <a:spLocks noChangeArrowheads="1"/>
          </p:cNvSpPr>
          <p:nvPr/>
        </p:nvSpPr>
        <p:spPr bwMode="auto">
          <a:xfrm>
            <a:off x="1676400" y="76200"/>
            <a:ext cx="5746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latin typeface="Arial" charset="0"/>
              </a:rPr>
              <a:t>5.3 Stress-Strain Diagram</a:t>
            </a:r>
            <a:endParaRPr lang="en-US" b="1"/>
          </a:p>
        </p:txBody>
      </p:sp>
      <p:sp>
        <p:nvSpPr>
          <p:cNvPr id="7173" name="Text Box 1029"/>
          <p:cNvSpPr txBox="1">
            <a:spLocks noChangeArrowheads="1"/>
          </p:cNvSpPr>
          <p:nvPr/>
        </p:nvSpPr>
        <p:spPr bwMode="auto">
          <a:xfrm>
            <a:off x="3641725" y="1565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174" name="Text Box 1030"/>
          <p:cNvSpPr txBox="1">
            <a:spLocks noChangeArrowheads="1"/>
          </p:cNvSpPr>
          <p:nvPr/>
        </p:nvSpPr>
        <p:spPr bwMode="auto">
          <a:xfrm>
            <a:off x="381000" y="1600200"/>
            <a:ext cx="8516938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en-US" sz="2800"/>
              <a:t> </a:t>
            </a:r>
            <a:r>
              <a:rPr lang="en-US" sz="2800" b="1"/>
              <a:t>A plot of Strain vs. Stress.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800" b="1"/>
              <a:t>The diagram gives us the behavior of the material and</a:t>
            </a:r>
          </a:p>
          <a:p>
            <a:pPr>
              <a:lnSpc>
                <a:spcPct val="150000"/>
              </a:lnSpc>
            </a:pPr>
            <a:r>
              <a:rPr lang="en-US" sz="2800" b="1"/>
              <a:t>   material properties.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800" b="1"/>
              <a:t> Each material produces a different stress-strain </a:t>
            </a:r>
          </a:p>
          <a:p>
            <a:pPr>
              <a:lnSpc>
                <a:spcPct val="150000"/>
              </a:lnSpc>
            </a:pPr>
            <a:r>
              <a:rPr lang="en-US" sz="2800" b="1"/>
              <a:t>   diagram.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" name="Freeform 113"/>
          <p:cNvSpPr>
            <a:spLocks/>
          </p:cNvSpPr>
          <p:nvPr/>
        </p:nvSpPr>
        <p:spPr bwMode="auto">
          <a:xfrm>
            <a:off x="1752600" y="1828800"/>
            <a:ext cx="5257800" cy="4191000"/>
          </a:xfrm>
          <a:custGeom>
            <a:avLst/>
            <a:gdLst/>
            <a:ahLst/>
            <a:cxnLst>
              <a:cxn ang="0">
                <a:pos x="0" y="2640"/>
              </a:cxn>
              <a:cxn ang="0">
                <a:pos x="288" y="1008"/>
              </a:cxn>
              <a:cxn ang="0">
                <a:pos x="336" y="816"/>
              </a:cxn>
              <a:cxn ang="0">
                <a:pos x="528" y="432"/>
              </a:cxn>
              <a:cxn ang="0">
                <a:pos x="960" y="192"/>
              </a:cxn>
              <a:cxn ang="0">
                <a:pos x="1920" y="0"/>
              </a:cxn>
              <a:cxn ang="0">
                <a:pos x="2640" y="192"/>
              </a:cxn>
              <a:cxn ang="0">
                <a:pos x="3312" y="720"/>
              </a:cxn>
            </a:cxnLst>
            <a:rect l="0" t="0" r="r" b="b"/>
            <a:pathLst>
              <a:path w="3312" h="2640">
                <a:moveTo>
                  <a:pt x="0" y="2640"/>
                </a:moveTo>
                <a:cubicBezTo>
                  <a:pt x="116" y="1976"/>
                  <a:pt x="232" y="1312"/>
                  <a:pt x="288" y="1008"/>
                </a:cubicBezTo>
                <a:cubicBezTo>
                  <a:pt x="344" y="704"/>
                  <a:pt x="296" y="912"/>
                  <a:pt x="336" y="816"/>
                </a:cubicBezTo>
                <a:cubicBezTo>
                  <a:pt x="376" y="720"/>
                  <a:pt x="424" y="536"/>
                  <a:pt x="528" y="432"/>
                </a:cubicBezTo>
                <a:cubicBezTo>
                  <a:pt x="632" y="328"/>
                  <a:pt x="728" y="264"/>
                  <a:pt x="960" y="192"/>
                </a:cubicBezTo>
                <a:cubicBezTo>
                  <a:pt x="1192" y="120"/>
                  <a:pt x="1640" y="0"/>
                  <a:pt x="1920" y="0"/>
                </a:cubicBezTo>
                <a:cubicBezTo>
                  <a:pt x="2200" y="0"/>
                  <a:pt x="2408" y="72"/>
                  <a:pt x="2640" y="192"/>
                </a:cubicBezTo>
                <a:cubicBezTo>
                  <a:pt x="2872" y="312"/>
                  <a:pt x="3092" y="516"/>
                  <a:pt x="3312" y="72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438400" y="152400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 </a:t>
            </a:r>
          </a:p>
        </p:txBody>
      </p:sp>
      <p:sp>
        <p:nvSpPr>
          <p:cNvPr id="2104" name="Text Box 56"/>
          <p:cNvSpPr txBox="1">
            <a:spLocks noChangeArrowheads="1"/>
          </p:cNvSpPr>
          <p:nvPr/>
        </p:nvSpPr>
        <p:spPr bwMode="auto">
          <a:xfrm>
            <a:off x="4191000" y="2098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26" name="Line 78"/>
          <p:cNvSpPr>
            <a:spLocks noChangeShapeType="1"/>
          </p:cNvSpPr>
          <p:nvPr/>
        </p:nvSpPr>
        <p:spPr bwMode="auto">
          <a:xfrm>
            <a:off x="1768475" y="6019800"/>
            <a:ext cx="518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31" name="Line 83"/>
          <p:cNvSpPr>
            <a:spLocks noChangeShapeType="1"/>
          </p:cNvSpPr>
          <p:nvPr/>
        </p:nvSpPr>
        <p:spPr bwMode="auto">
          <a:xfrm flipV="1">
            <a:off x="2225675" y="33528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32" name="Line 84"/>
          <p:cNvSpPr>
            <a:spLocks noChangeShapeType="1"/>
          </p:cNvSpPr>
          <p:nvPr/>
        </p:nvSpPr>
        <p:spPr bwMode="auto">
          <a:xfrm>
            <a:off x="1828800" y="33528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35" name="Line 87"/>
          <p:cNvSpPr>
            <a:spLocks noChangeShapeType="1"/>
          </p:cNvSpPr>
          <p:nvPr/>
        </p:nvSpPr>
        <p:spPr bwMode="auto">
          <a:xfrm flipH="1">
            <a:off x="1676400" y="1295400"/>
            <a:ext cx="914400" cy="5410200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36" name="Line 88"/>
          <p:cNvSpPr>
            <a:spLocks noChangeShapeType="1"/>
          </p:cNvSpPr>
          <p:nvPr/>
        </p:nvSpPr>
        <p:spPr bwMode="auto">
          <a:xfrm flipH="1">
            <a:off x="4206875" y="1295400"/>
            <a:ext cx="746125" cy="4724400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38" name="Text Box 90"/>
          <p:cNvSpPr txBox="1">
            <a:spLocks noChangeArrowheads="1"/>
          </p:cNvSpPr>
          <p:nvPr/>
        </p:nvSpPr>
        <p:spPr bwMode="auto">
          <a:xfrm>
            <a:off x="4038600" y="6172200"/>
            <a:ext cx="2584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Strain (    ) (e/Lo)</a:t>
            </a:r>
          </a:p>
        </p:txBody>
      </p:sp>
      <p:sp>
        <p:nvSpPr>
          <p:cNvPr id="2139" name="Text Box 91"/>
          <p:cNvSpPr txBox="1">
            <a:spLocks noChangeArrowheads="1"/>
          </p:cNvSpPr>
          <p:nvPr/>
        </p:nvSpPr>
        <p:spPr bwMode="auto">
          <a:xfrm>
            <a:off x="4343400" y="5638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2140" name="Text Box 92"/>
          <p:cNvSpPr txBox="1">
            <a:spLocks noChangeArrowheads="1"/>
          </p:cNvSpPr>
          <p:nvPr/>
        </p:nvSpPr>
        <p:spPr bwMode="auto">
          <a:xfrm>
            <a:off x="1295400" y="579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141" name="Text Box 93"/>
          <p:cNvSpPr txBox="1">
            <a:spLocks noChangeArrowheads="1"/>
          </p:cNvSpPr>
          <p:nvPr/>
        </p:nvSpPr>
        <p:spPr bwMode="auto">
          <a:xfrm>
            <a:off x="2286000" y="3276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2142" name="Text Box 94"/>
          <p:cNvSpPr txBox="1">
            <a:spLocks noChangeArrowheads="1"/>
          </p:cNvSpPr>
          <p:nvPr/>
        </p:nvSpPr>
        <p:spPr bwMode="auto">
          <a:xfrm>
            <a:off x="4953000" y="144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2143" name="Text Box 95"/>
          <p:cNvSpPr txBox="1">
            <a:spLocks noChangeArrowheads="1"/>
          </p:cNvSpPr>
          <p:nvPr/>
        </p:nvSpPr>
        <p:spPr bwMode="auto">
          <a:xfrm>
            <a:off x="7162800" y="2895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2144" name="Oval 96"/>
          <p:cNvSpPr>
            <a:spLocks noChangeArrowheads="1"/>
          </p:cNvSpPr>
          <p:nvPr/>
        </p:nvSpPr>
        <p:spPr bwMode="auto">
          <a:xfrm>
            <a:off x="4130675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5" name="Oval 97"/>
          <p:cNvSpPr>
            <a:spLocks noChangeArrowheads="1"/>
          </p:cNvSpPr>
          <p:nvPr/>
        </p:nvSpPr>
        <p:spPr bwMode="auto">
          <a:xfrm>
            <a:off x="1692275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6" name="Oval 98"/>
          <p:cNvSpPr>
            <a:spLocks noChangeArrowheads="1"/>
          </p:cNvSpPr>
          <p:nvPr/>
        </p:nvSpPr>
        <p:spPr bwMode="auto">
          <a:xfrm>
            <a:off x="2149475" y="3276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7" name="Oval 99"/>
          <p:cNvSpPr>
            <a:spLocks noChangeArrowheads="1"/>
          </p:cNvSpPr>
          <p:nvPr/>
        </p:nvSpPr>
        <p:spPr bwMode="auto">
          <a:xfrm>
            <a:off x="4800600" y="1752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8" name="Oval 100"/>
          <p:cNvSpPr>
            <a:spLocks noChangeArrowheads="1"/>
          </p:cNvSpPr>
          <p:nvPr/>
        </p:nvSpPr>
        <p:spPr bwMode="auto">
          <a:xfrm>
            <a:off x="6950075" y="2971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9" name="Text Box 101"/>
          <p:cNvSpPr txBox="1">
            <a:spLocks noChangeArrowheads="1"/>
          </p:cNvSpPr>
          <p:nvPr/>
        </p:nvSpPr>
        <p:spPr bwMode="auto">
          <a:xfrm rot="-5488897">
            <a:off x="380207" y="4112419"/>
            <a:ext cx="197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Stress  (F/A)</a:t>
            </a:r>
          </a:p>
        </p:txBody>
      </p:sp>
      <p:sp>
        <p:nvSpPr>
          <p:cNvPr id="2150" name="Line 102"/>
          <p:cNvSpPr>
            <a:spLocks noChangeShapeType="1"/>
          </p:cNvSpPr>
          <p:nvPr/>
        </p:nvSpPr>
        <p:spPr bwMode="auto">
          <a:xfrm>
            <a:off x="1371600" y="5486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2" name="Line 104"/>
          <p:cNvSpPr>
            <a:spLocks noChangeShapeType="1"/>
          </p:cNvSpPr>
          <p:nvPr/>
        </p:nvSpPr>
        <p:spPr bwMode="auto">
          <a:xfrm flipH="1">
            <a:off x="2209800" y="5486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3" name="Text Box 105"/>
          <p:cNvSpPr txBox="1">
            <a:spLocks noChangeArrowheads="1"/>
          </p:cNvSpPr>
          <p:nvPr/>
        </p:nvSpPr>
        <p:spPr bwMode="auto">
          <a:xfrm>
            <a:off x="2514600" y="5029200"/>
            <a:ext cx="1139825" cy="822325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Elastic </a:t>
            </a:r>
          </a:p>
          <a:p>
            <a:r>
              <a:rPr lang="en-US" b="1">
                <a:solidFill>
                  <a:srgbClr val="FFFF00"/>
                </a:solidFill>
              </a:rPr>
              <a:t>Region</a:t>
            </a:r>
          </a:p>
        </p:txBody>
      </p:sp>
      <p:sp>
        <p:nvSpPr>
          <p:cNvPr id="2154" name="Line 106"/>
          <p:cNvSpPr>
            <a:spLocks noChangeShapeType="1"/>
          </p:cNvSpPr>
          <p:nvPr/>
        </p:nvSpPr>
        <p:spPr bwMode="auto">
          <a:xfrm>
            <a:off x="2225675" y="42672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5" name="Text Box 107"/>
          <p:cNvSpPr txBox="1">
            <a:spLocks noChangeArrowheads="1"/>
          </p:cNvSpPr>
          <p:nvPr/>
        </p:nvSpPr>
        <p:spPr bwMode="auto">
          <a:xfrm>
            <a:off x="2759075" y="3810000"/>
            <a:ext cx="1098550" cy="822325"/>
          </a:xfrm>
          <a:prstGeom prst="rect">
            <a:avLst/>
          </a:prstGeom>
          <a:solidFill>
            <a:srgbClr val="FF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Plastic</a:t>
            </a:r>
          </a:p>
          <a:p>
            <a:r>
              <a:rPr lang="en-US" b="1">
                <a:solidFill>
                  <a:srgbClr val="FFFF00"/>
                </a:solidFill>
              </a:rPr>
              <a:t>Region</a:t>
            </a:r>
          </a:p>
        </p:txBody>
      </p:sp>
      <p:sp>
        <p:nvSpPr>
          <p:cNvPr id="2156" name="Text Box 108"/>
          <p:cNvSpPr txBox="1">
            <a:spLocks noChangeArrowheads="1"/>
          </p:cNvSpPr>
          <p:nvPr/>
        </p:nvSpPr>
        <p:spPr bwMode="auto">
          <a:xfrm>
            <a:off x="4953000" y="2209800"/>
            <a:ext cx="15890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Strain</a:t>
            </a:r>
          </a:p>
          <a:p>
            <a:r>
              <a:rPr lang="en-US" b="1"/>
              <a:t>Hardening</a:t>
            </a:r>
          </a:p>
        </p:txBody>
      </p:sp>
      <p:sp>
        <p:nvSpPr>
          <p:cNvPr id="2157" name="Text Box 109"/>
          <p:cNvSpPr txBox="1">
            <a:spLocks noChangeArrowheads="1"/>
          </p:cNvSpPr>
          <p:nvPr/>
        </p:nvSpPr>
        <p:spPr bwMode="auto">
          <a:xfrm>
            <a:off x="7086600" y="2514600"/>
            <a:ext cx="1333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Fracture</a:t>
            </a:r>
          </a:p>
        </p:txBody>
      </p:sp>
      <p:sp>
        <p:nvSpPr>
          <p:cNvPr id="2158" name="Line 110"/>
          <p:cNvSpPr>
            <a:spLocks noChangeShapeType="1"/>
          </p:cNvSpPr>
          <p:nvPr/>
        </p:nvSpPr>
        <p:spPr bwMode="auto">
          <a:xfrm flipH="1">
            <a:off x="1828800" y="18288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9" name="Text Box 111"/>
          <p:cNvSpPr txBox="1">
            <a:spLocks noChangeArrowheads="1"/>
          </p:cNvSpPr>
          <p:nvPr/>
        </p:nvSpPr>
        <p:spPr bwMode="auto">
          <a:xfrm>
            <a:off x="228600" y="990600"/>
            <a:ext cx="1066800" cy="10795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/>
              <a:t>ultimate</a:t>
            </a:r>
          </a:p>
          <a:p>
            <a:pPr>
              <a:lnSpc>
                <a:spcPct val="80000"/>
              </a:lnSpc>
            </a:pPr>
            <a:r>
              <a:rPr lang="en-US" sz="2000"/>
              <a:t>tensile strength</a:t>
            </a:r>
          </a:p>
          <a:p>
            <a:pPr>
              <a:lnSpc>
                <a:spcPct val="80000"/>
              </a:lnSpc>
            </a:pPr>
            <a:endParaRPr lang="en-US" sz="2000"/>
          </a:p>
        </p:txBody>
      </p:sp>
      <p:sp>
        <p:nvSpPr>
          <p:cNvPr id="2162" name="Line 114"/>
          <p:cNvSpPr>
            <a:spLocks noChangeShapeType="1"/>
          </p:cNvSpPr>
          <p:nvPr/>
        </p:nvSpPr>
        <p:spPr bwMode="auto">
          <a:xfrm flipV="1">
            <a:off x="4876800" y="1905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3" name="Line 115"/>
          <p:cNvSpPr>
            <a:spLocks noChangeShapeType="1"/>
          </p:cNvSpPr>
          <p:nvPr/>
        </p:nvSpPr>
        <p:spPr bwMode="auto">
          <a:xfrm flipV="1">
            <a:off x="1752600" y="1371600"/>
            <a:ext cx="0" cy="457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4" name="Text Box 116"/>
          <p:cNvSpPr txBox="1">
            <a:spLocks noChangeArrowheads="1"/>
          </p:cNvSpPr>
          <p:nvPr/>
        </p:nvSpPr>
        <p:spPr bwMode="auto">
          <a:xfrm rot="-4693875">
            <a:off x="1499394" y="2215357"/>
            <a:ext cx="1271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Slope=</a:t>
            </a:r>
            <a:r>
              <a:rPr lang="en-US" b="1">
                <a:latin typeface="Arial" charset="0"/>
              </a:rPr>
              <a:t>E</a:t>
            </a:r>
          </a:p>
        </p:txBody>
      </p:sp>
      <p:sp>
        <p:nvSpPr>
          <p:cNvPr id="2165" name="Oval 117"/>
          <p:cNvSpPr>
            <a:spLocks noChangeArrowheads="1"/>
          </p:cNvSpPr>
          <p:nvPr/>
        </p:nvSpPr>
        <p:spPr bwMode="auto">
          <a:xfrm>
            <a:off x="1676400" y="1752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66" name="Oval 118"/>
          <p:cNvSpPr>
            <a:spLocks noChangeArrowheads="1"/>
          </p:cNvSpPr>
          <p:nvPr/>
        </p:nvSpPr>
        <p:spPr bwMode="auto">
          <a:xfrm>
            <a:off x="1676400" y="3276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67" name="Text Box 119"/>
          <p:cNvSpPr txBox="1">
            <a:spLocks noChangeArrowheads="1"/>
          </p:cNvSpPr>
          <p:nvPr/>
        </p:nvSpPr>
        <p:spPr bwMode="auto">
          <a:xfrm>
            <a:off x="5257800" y="3581400"/>
            <a:ext cx="3624263" cy="223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u="sng">
                <a:solidFill>
                  <a:srgbClr val="3366FF"/>
                </a:solidFill>
              </a:rPr>
              <a:t>Elastic region</a:t>
            </a:r>
          </a:p>
          <a:p>
            <a:r>
              <a:rPr lang="en-US" sz="2000"/>
              <a:t>  slope=Young’s(elastic) modulus</a:t>
            </a:r>
          </a:p>
          <a:p>
            <a:r>
              <a:rPr lang="en-US" sz="2000"/>
              <a:t>  yield strength</a:t>
            </a:r>
          </a:p>
          <a:p>
            <a:r>
              <a:rPr lang="en-US" sz="2000" u="sng">
                <a:solidFill>
                  <a:srgbClr val="FF0000"/>
                </a:solidFill>
              </a:rPr>
              <a:t>Plastic region</a:t>
            </a:r>
          </a:p>
          <a:p>
            <a:r>
              <a:rPr lang="en-US" sz="2000"/>
              <a:t>  ultimate tensile strength</a:t>
            </a:r>
          </a:p>
          <a:p>
            <a:r>
              <a:rPr lang="en-US" sz="2000"/>
              <a:t>  strain hardening</a:t>
            </a:r>
          </a:p>
          <a:p>
            <a:r>
              <a:rPr lang="en-US" sz="2000"/>
              <a:t>  fracture</a:t>
            </a:r>
          </a:p>
        </p:txBody>
      </p:sp>
      <p:sp>
        <p:nvSpPr>
          <p:cNvPr id="2168" name="Text Box 120"/>
          <p:cNvSpPr txBox="1">
            <a:spLocks noChangeArrowheads="1"/>
          </p:cNvSpPr>
          <p:nvPr/>
        </p:nvSpPr>
        <p:spPr bwMode="auto">
          <a:xfrm>
            <a:off x="6705600" y="1447800"/>
            <a:ext cx="1157288" cy="4667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necking</a:t>
            </a:r>
          </a:p>
        </p:txBody>
      </p:sp>
      <p:sp>
        <p:nvSpPr>
          <p:cNvPr id="2169" name="Line 121"/>
          <p:cNvSpPr>
            <a:spLocks noChangeShapeType="1"/>
          </p:cNvSpPr>
          <p:nvPr/>
        </p:nvSpPr>
        <p:spPr bwMode="auto">
          <a:xfrm flipH="1">
            <a:off x="6248400" y="19050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0" name="Oval 122"/>
          <p:cNvSpPr>
            <a:spLocks noChangeArrowheads="1"/>
          </p:cNvSpPr>
          <p:nvPr/>
        </p:nvSpPr>
        <p:spPr bwMode="auto">
          <a:xfrm>
            <a:off x="2133600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1072" name="Object 204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31072" name="Equation" r:id="rId3" imgW="114120" imgH="215640" progId="Equation.3">
              <p:embed/>
            </p:oleObj>
          </a:graphicData>
        </a:graphic>
      </p:graphicFrame>
      <p:sp>
        <p:nvSpPr>
          <p:cNvPr id="2172" name="Text Box 124"/>
          <p:cNvSpPr txBox="1">
            <a:spLocks noChangeArrowheads="1"/>
          </p:cNvSpPr>
          <p:nvPr/>
        </p:nvSpPr>
        <p:spPr bwMode="auto">
          <a:xfrm>
            <a:off x="152400" y="2514600"/>
            <a:ext cx="1066800" cy="8350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/>
              <a:t>yield</a:t>
            </a:r>
          </a:p>
          <a:p>
            <a:pPr>
              <a:lnSpc>
                <a:spcPct val="80000"/>
              </a:lnSpc>
            </a:pPr>
            <a:r>
              <a:rPr lang="en-US" sz="2000"/>
              <a:t>strength</a:t>
            </a:r>
          </a:p>
          <a:p>
            <a:pPr>
              <a:lnSpc>
                <a:spcPct val="80000"/>
              </a:lnSpc>
            </a:pPr>
            <a:endParaRPr lang="en-US" sz="2000"/>
          </a:p>
        </p:txBody>
      </p:sp>
      <p:sp>
        <p:nvSpPr>
          <p:cNvPr id="2173" name="Line 125"/>
          <p:cNvSpPr>
            <a:spLocks noChangeShapeType="1"/>
          </p:cNvSpPr>
          <p:nvPr/>
        </p:nvSpPr>
        <p:spPr bwMode="auto">
          <a:xfrm>
            <a:off x="1219200" y="2971800"/>
            <a:ext cx="457200" cy="381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4" name="Line 126"/>
          <p:cNvSpPr>
            <a:spLocks noChangeShapeType="1"/>
          </p:cNvSpPr>
          <p:nvPr/>
        </p:nvSpPr>
        <p:spPr bwMode="auto">
          <a:xfrm>
            <a:off x="1295400" y="1676400"/>
            <a:ext cx="381000" cy="152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31073" name="Object 2049"/>
          <p:cNvGraphicFramePr>
            <a:graphicFrameLocks noChangeAspect="1"/>
          </p:cNvGraphicFramePr>
          <p:nvPr/>
        </p:nvGraphicFramePr>
        <p:xfrm>
          <a:off x="457200" y="1600200"/>
          <a:ext cx="685800" cy="493713"/>
        </p:xfrm>
        <a:graphic>
          <a:graphicData uri="http://schemas.openxmlformats.org/presentationml/2006/ole">
            <p:oleObj spid="_x0000_s131073" name="Equation" r:id="rId4" imgW="317160" imgH="228600" progId="Equation.3">
              <p:embed/>
            </p:oleObj>
          </a:graphicData>
        </a:graphic>
      </p:graphicFrame>
      <p:graphicFrame>
        <p:nvGraphicFramePr>
          <p:cNvPr id="131074" name="Object 2050"/>
          <p:cNvGraphicFramePr>
            <a:graphicFrameLocks noChangeAspect="1"/>
          </p:cNvGraphicFramePr>
          <p:nvPr/>
        </p:nvGraphicFramePr>
        <p:xfrm>
          <a:off x="457200" y="2895600"/>
          <a:ext cx="411163" cy="520700"/>
        </p:xfrm>
        <a:graphic>
          <a:graphicData uri="http://schemas.openxmlformats.org/presentationml/2006/ole">
            <p:oleObj spid="_x0000_s131074" name="Equation" r:id="rId5" imgW="190440" imgH="241200" progId="Equation.3">
              <p:embed/>
            </p:oleObj>
          </a:graphicData>
        </a:graphic>
      </p:graphicFrame>
      <p:grpSp>
        <p:nvGrpSpPr>
          <p:cNvPr id="2186" name="Group 138"/>
          <p:cNvGrpSpPr>
            <a:grpSpLocks/>
          </p:cNvGrpSpPr>
          <p:nvPr/>
        </p:nvGrpSpPr>
        <p:grpSpPr bwMode="auto">
          <a:xfrm>
            <a:off x="0" y="5486400"/>
            <a:ext cx="1143000" cy="1100138"/>
            <a:chOff x="0" y="3456"/>
            <a:chExt cx="720" cy="693"/>
          </a:xfrm>
        </p:grpSpPr>
        <p:graphicFrame>
          <p:nvGraphicFramePr>
            <p:cNvPr id="131077" name="Object 2053"/>
            <p:cNvGraphicFramePr>
              <a:graphicFrameLocks noChangeAspect="1"/>
            </p:cNvGraphicFramePr>
            <p:nvPr/>
          </p:nvGraphicFramePr>
          <p:xfrm>
            <a:off x="0" y="3456"/>
            <a:ext cx="720" cy="253"/>
          </p:xfrm>
          <a:graphic>
            <a:graphicData uri="http://schemas.openxmlformats.org/presentationml/2006/ole">
              <p:oleObj spid="_x0000_s131077" name="Equation" r:id="rId6" imgW="507960" imgH="177480" progId="Equation.3">
                <p:embed/>
              </p:oleObj>
            </a:graphicData>
          </a:graphic>
        </p:graphicFrame>
        <p:graphicFrame>
          <p:nvGraphicFramePr>
            <p:cNvPr id="131078" name="Object 2054"/>
            <p:cNvGraphicFramePr>
              <a:graphicFrameLocks noChangeAspect="1"/>
            </p:cNvGraphicFramePr>
            <p:nvPr/>
          </p:nvGraphicFramePr>
          <p:xfrm>
            <a:off x="240" y="3696"/>
            <a:ext cx="480" cy="453"/>
          </p:xfrm>
          <a:graphic>
            <a:graphicData uri="http://schemas.openxmlformats.org/presentationml/2006/ole">
              <p:oleObj spid="_x0000_s131078" name="Equation" r:id="rId7" imgW="419040" imgH="393480" progId="Equation.3">
                <p:embed/>
              </p:oleObj>
            </a:graphicData>
          </a:graphic>
        </p:graphicFrame>
      </p:grpSp>
      <p:sp>
        <p:nvSpPr>
          <p:cNvPr id="2182" name="Freeform 134"/>
          <p:cNvSpPr>
            <a:spLocks/>
          </p:cNvSpPr>
          <p:nvPr/>
        </p:nvSpPr>
        <p:spPr bwMode="auto">
          <a:xfrm>
            <a:off x="1143000" y="5410200"/>
            <a:ext cx="914400" cy="4572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92" y="240"/>
              </a:cxn>
              <a:cxn ang="0">
                <a:pos x="480" y="144"/>
              </a:cxn>
              <a:cxn ang="0">
                <a:pos x="576" y="0"/>
              </a:cxn>
            </a:cxnLst>
            <a:rect l="0" t="0" r="r" b="b"/>
            <a:pathLst>
              <a:path w="576" h="288">
                <a:moveTo>
                  <a:pt x="0" y="288"/>
                </a:moveTo>
                <a:cubicBezTo>
                  <a:pt x="56" y="276"/>
                  <a:pt x="112" y="264"/>
                  <a:pt x="192" y="240"/>
                </a:cubicBezTo>
                <a:cubicBezTo>
                  <a:pt x="272" y="216"/>
                  <a:pt x="416" y="184"/>
                  <a:pt x="480" y="144"/>
                </a:cubicBezTo>
                <a:cubicBezTo>
                  <a:pt x="544" y="104"/>
                  <a:pt x="560" y="52"/>
                  <a:pt x="576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31075" name="Object 2051"/>
          <p:cNvGraphicFramePr>
            <a:graphicFrameLocks noChangeAspect="1"/>
          </p:cNvGraphicFramePr>
          <p:nvPr/>
        </p:nvGraphicFramePr>
        <p:xfrm>
          <a:off x="5181600" y="6248400"/>
          <a:ext cx="341313" cy="374650"/>
        </p:xfrm>
        <a:graphic>
          <a:graphicData uri="http://schemas.openxmlformats.org/presentationml/2006/ole">
            <p:oleObj spid="_x0000_s131075" name="Equation" r:id="rId8" imgW="126720" imgH="139680" progId="Equation.3">
              <p:embed/>
            </p:oleObj>
          </a:graphicData>
        </a:graphic>
      </p:graphicFrame>
      <p:graphicFrame>
        <p:nvGraphicFramePr>
          <p:cNvPr id="131076" name="Object 2052"/>
          <p:cNvGraphicFramePr>
            <a:graphicFrameLocks noChangeAspect="1"/>
          </p:cNvGraphicFramePr>
          <p:nvPr/>
        </p:nvGraphicFramePr>
        <p:xfrm>
          <a:off x="1981200" y="6159500"/>
          <a:ext cx="1217613" cy="698500"/>
        </p:xfrm>
        <a:graphic>
          <a:graphicData uri="http://schemas.openxmlformats.org/presentationml/2006/ole">
            <p:oleObj spid="_x0000_s131076" name="Equation" r:id="rId9" imgW="774360" imgH="444240" progId="Equation.3">
              <p:embed/>
            </p:oleObj>
          </a:graphicData>
        </a:graphic>
      </p:graphicFrame>
      <p:sp>
        <p:nvSpPr>
          <p:cNvPr id="2185" name="Line 137"/>
          <p:cNvSpPr>
            <a:spLocks noChangeShapeType="1"/>
          </p:cNvSpPr>
          <p:nvPr/>
        </p:nvSpPr>
        <p:spPr bwMode="auto">
          <a:xfrm flipH="1" flipV="1">
            <a:off x="1752600" y="6400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87" name="Text Box 139"/>
          <p:cNvSpPr txBox="1">
            <a:spLocks noChangeArrowheads="1"/>
          </p:cNvSpPr>
          <p:nvPr/>
        </p:nvSpPr>
        <p:spPr bwMode="auto">
          <a:xfrm>
            <a:off x="1981200" y="76200"/>
            <a:ext cx="511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latin typeface="Arial" charset="0"/>
              </a:rPr>
              <a:t>Stress-Strain  Diagram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438400" y="152400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 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641725" y="1565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632825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FontTx/>
              <a:buChar char="•"/>
            </a:pPr>
            <a:r>
              <a:rPr lang="en-US" sz="2800">
                <a:latin typeface="Arial" charset="0"/>
              </a:rPr>
              <a:t> </a:t>
            </a:r>
            <a:r>
              <a:rPr lang="en-US" sz="2800" b="1">
                <a:latin typeface="Arial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Elastic Region</a:t>
            </a:r>
            <a:r>
              <a:rPr lang="en-US" sz="2800" b="1">
                <a:solidFill>
                  <a:srgbClr val="0000FF"/>
                </a:solidFill>
              </a:rPr>
              <a:t> (Point 1 –2)</a:t>
            </a:r>
          </a:p>
          <a:p>
            <a:pPr>
              <a:lnSpc>
                <a:spcPct val="110000"/>
              </a:lnSpc>
            </a:pPr>
            <a:r>
              <a:rPr lang="en-US" sz="2800" b="1"/>
              <a:t>    - The material will return to its original shape </a:t>
            </a:r>
          </a:p>
          <a:p>
            <a:r>
              <a:rPr lang="en-US" sz="2800" b="1"/>
              <a:t>       after the material is unloaded( like  a rubber band).</a:t>
            </a:r>
          </a:p>
          <a:p>
            <a:pPr>
              <a:lnSpc>
                <a:spcPct val="110000"/>
              </a:lnSpc>
            </a:pPr>
            <a:r>
              <a:rPr lang="en-US" sz="2800" b="1"/>
              <a:t>    - The stress is linearly proportional to the strain in </a:t>
            </a:r>
          </a:p>
          <a:p>
            <a:pPr>
              <a:lnSpc>
                <a:spcPct val="110000"/>
              </a:lnSpc>
            </a:pPr>
            <a:r>
              <a:rPr lang="en-US" sz="2800" b="1"/>
              <a:t>       this region.</a:t>
            </a:r>
          </a:p>
        </p:txBody>
      </p:sp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1963738" y="3505200"/>
          <a:ext cx="1484312" cy="520700"/>
        </p:xfrm>
        <a:graphic>
          <a:graphicData uri="http://schemas.openxmlformats.org/presentationml/2006/ole">
            <p:oleObj spid="_x0000_s9223" name="Equation" r:id="rId3" imgW="507960" imgH="177480" progId="Equation.3">
              <p:embed/>
            </p:oleObj>
          </a:graphicData>
        </a:graphic>
      </p:graphicFrame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819400" y="4038600"/>
            <a:ext cx="60388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     </a:t>
            </a:r>
            <a:r>
              <a:rPr lang="en-US" b="1"/>
              <a:t>: Stress (psi)</a:t>
            </a:r>
          </a:p>
          <a:p>
            <a:r>
              <a:rPr lang="en-US" b="1">
                <a:latin typeface="Arial" charset="0"/>
              </a:rPr>
              <a:t>E</a:t>
            </a:r>
            <a:r>
              <a:rPr lang="en-US" b="1"/>
              <a:t>  : Elastic modulus (Young’s Modulus) (psi)</a:t>
            </a:r>
          </a:p>
          <a:p>
            <a:r>
              <a:rPr lang="en-US" b="1"/>
              <a:t>     : Strain (in/in)</a:t>
            </a:r>
          </a:p>
        </p:txBody>
      </p:sp>
      <p:graphicFrame>
        <p:nvGraphicFramePr>
          <p:cNvPr id="9225" name="Object 9"/>
          <p:cNvGraphicFramePr>
            <a:graphicFrameLocks noChangeAspect="1"/>
          </p:cNvGraphicFramePr>
          <p:nvPr/>
        </p:nvGraphicFramePr>
        <p:xfrm>
          <a:off x="2819400" y="4114800"/>
          <a:ext cx="381000" cy="381000"/>
        </p:xfrm>
        <a:graphic>
          <a:graphicData uri="http://schemas.openxmlformats.org/presentationml/2006/ole">
            <p:oleObj spid="_x0000_s9225" name="Equation" r:id="rId4" imgW="152280" imgH="152280" progId="Equation.3">
              <p:embed/>
            </p:oleObj>
          </a:graphicData>
        </a:graphic>
      </p:graphicFrame>
      <p:graphicFrame>
        <p:nvGraphicFramePr>
          <p:cNvPr id="9226" name="Object 10"/>
          <p:cNvGraphicFramePr>
            <a:graphicFrameLocks noChangeAspect="1"/>
          </p:cNvGraphicFramePr>
          <p:nvPr/>
        </p:nvGraphicFramePr>
        <p:xfrm>
          <a:off x="2895600" y="4800600"/>
          <a:ext cx="317500" cy="381000"/>
        </p:xfrm>
        <a:graphic>
          <a:graphicData uri="http://schemas.openxmlformats.org/presentationml/2006/ole">
            <p:oleObj spid="_x0000_s9226" name="Equation" r:id="rId5" imgW="126720" imgH="152280" progId="Equation.3">
              <p:embed/>
            </p:oleObj>
          </a:graphicData>
        </a:graphic>
      </p:graphicFrame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614363" y="5257800"/>
            <a:ext cx="852963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/>
              <a:t> </a:t>
            </a:r>
            <a:r>
              <a:rPr lang="en-US" sz="2800" b="1"/>
              <a:t>Point 2 : </a:t>
            </a:r>
            <a:r>
              <a:rPr lang="en-US" sz="2800" b="1" u="sng">
                <a:solidFill>
                  <a:srgbClr val="FF0000"/>
                </a:solidFill>
              </a:rPr>
              <a:t>Yield Strength</a:t>
            </a:r>
            <a:r>
              <a:rPr lang="en-US" sz="2800" b="1"/>
              <a:t> : a point at which permanent</a:t>
            </a:r>
          </a:p>
          <a:p>
            <a:r>
              <a:rPr lang="en-US" sz="2800" b="1"/>
              <a:t>  deformation occurs.  ( If it is passed, the material will </a:t>
            </a:r>
          </a:p>
          <a:p>
            <a:r>
              <a:rPr lang="en-US" sz="2800" b="1"/>
              <a:t>  no longer return to its original length.)</a:t>
            </a:r>
            <a:r>
              <a:rPr lang="en-US" sz="2800"/>
              <a:t> </a:t>
            </a:r>
          </a:p>
        </p:txBody>
      </p:sp>
      <p:graphicFrame>
        <p:nvGraphicFramePr>
          <p:cNvPr id="9228" name="Object 12"/>
          <p:cNvGraphicFramePr>
            <a:graphicFrameLocks noChangeAspect="1"/>
          </p:cNvGraphicFramePr>
          <p:nvPr/>
        </p:nvGraphicFramePr>
        <p:xfrm>
          <a:off x="5257800" y="3352800"/>
          <a:ext cx="838200" cy="790575"/>
        </p:xfrm>
        <a:graphic>
          <a:graphicData uri="http://schemas.openxmlformats.org/presentationml/2006/ole">
            <p:oleObj spid="_x0000_s9228" name="Equation" r:id="rId6" imgW="419040" imgH="393480" progId="Equation.3">
              <p:embed/>
            </p:oleObj>
          </a:graphicData>
        </a:graphic>
      </p:graphicFrame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4114800" y="35052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or</a:t>
            </a:r>
          </a:p>
        </p:txBody>
      </p:sp>
      <p:graphicFrame>
        <p:nvGraphicFramePr>
          <p:cNvPr id="9230" name="Object 1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9230" name="Equation" r:id="rId7" imgW="114120" imgH="215640" progId="Equation.3">
              <p:embed/>
            </p:oleObj>
          </a:graphicData>
        </a:graphic>
      </p:graphicFrame>
      <p:graphicFrame>
        <p:nvGraphicFramePr>
          <p:cNvPr id="9231" name="Object 1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9231" name="Equation" r:id="rId8" imgW="114120" imgH="215640" progId="Equation.3">
              <p:embed/>
            </p:oleObj>
          </a:graphicData>
        </a:graphic>
      </p:graphicFrame>
      <p:graphicFrame>
        <p:nvGraphicFramePr>
          <p:cNvPr id="9232" name="Object 1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9232" name="Equation" r:id="rId9" imgW="114120" imgH="215640" progId="Equation.3">
              <p:embed/>
            </p:oleObj>
          </a:graphicData>
        </a:graphic>
      </p:graphicFrame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1981200" y="76200"/>
            <a:ext cx="511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latin typeface="Arial" charset="0"/>
              </a:rPr>
              <a:t>Stress-Strain  Diagram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1906</TotalTime>
  <Words>2726</Words>
  <Application>Microsoft Office PowerPoint</Application>
  <PresentationFormat>On-screen Show (4:3)</PresentationFormat>
  <Paragraphs>658</Paragraphs>
  <Slides>51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Times New Roman</vt:lpstr>
      <vt:lpstr>Arial</vt:lpstr>
      <vt:lpstr>Symbol</vt:lpstr>
      <vt:lpstr>Wingdings</vt:lpstr>
      <vt:lpstr>Default Design</vt:lpstr>
      <vt:lpstr>Microsoft Equation 3.0</vt:lpstr>
      <vt:lpstr>Corel WordPerfect 8 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 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Hydrostatic Tests</vt:lpstr>
      <vt:lpstr>Hydrostatic Tests</vt:lpstr>
      <vt:lpstr>Hydrostatic Tests</vt:lpstr>
      <vt:lpstr>Hydrostatic Tests</vt:lpstr>
      <vt:lpstr>Weight Tests</vt:lpstr>
      <vt:lpstr>Weight Tests</vt:lpstr>
    </vt:vector>
  </TitlesOfParts>
  <Company>USNA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NAOME</dc:creator>
  <cp:lastModifiedBy>J. Mitch Stubblefield</cp:lastModifiedBy>
  <cp:revision>364</cp:revision>
  <dcterms:created xsi:type="dcterms:W3CDTF">2000-03-06T13:18:44Z</dcterms:created>
  <dcterms:modified xsi:type="dcterms:W3CDTF">2010-03-04T18:32:05Z</dcterms:modified>
</cp:coreProperties>
</file>